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Ubuntu"/>
      <p:regular r:id="rId46"/>
      <p:bold r:id="rId47"/>
      <p:italic r:id="rId48"/>
      <p:boldItalic r:id="rId49"/>
    </p:embeddedFont>
    <p:embeddedFont>
      <p:font typeface="Ubuntu Light"/>
      <p:regular r:id="rId50"/>
      <p:bold r:id="rId51"/>
      <p:italic r:id="rId52"/>
      <p:boldItalic r:id="rId53"/>
    </p:embeddedFont>
    <p:embeddedFont>
      <p:font typeface="Amatic SC"/>
      <p:regular r:id="rId54"/>
      <p:bold r:id="rId55"/>
    </p:embeddedFont>
    <p:embeddedFont>
      <p:font typeface="Ubuntu Medium"/>
      <p:regular r:id="rId56"/>
      <p:bold r:id="rId57"/>
      <p:italic r:id="rId58"/>
      <p:boldItalic r:id="rId59"/>
    </p:embeddedFont>
    <p:embeddedFont>
      <p:font typeface="Arvo"/>
      <p:regular r:id="rId60"/>
      <p:bold r:id="rId61"/>
      <p:italic r:id="rId62"/>
      <p:boldItalic r:id="rId63"/>
    </p:embeddedFont>
    <p:embeddedFont>
      <p:font typeface="Source Code Pro"/>
      <p:regular r:id="rId64"/>
      <p:bold r:id="rId65"/>
      <p:italic r:id="rId66"/>
      <p:boldItalic r:id="rId67"/>
    </p:embeddedFont>
    <p:embeddedFont>
      <p:font typeface="Bodoni"/>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Ubuntu-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Ubuntu-italic.fntdata"/><Relationship Id="rId47" Type="http://schemas.openxmlformats.org/officeDocument/2006/relationships/font" Target="fonts/Ubuntu-bold.fntdata"/><Relationship Id="rId49" Type="http://schemas.openxmlformats.org/officeDocument/2006/relationships/font" Target="fonts/Ubuntu-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odoni-boldItalic.fntdata"/><Relationship Id="rId70" Type="http://schemas.openxmlformats.org/officeDocument/2006/relationships/font" Target="fonts/Bodoni-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vo-italic.fntdata"/><Relationship Id="rId61" Type="http://schemas.openxmlformats.org/officeDocument/2006/relationships/font" Target="fonts/Arvo-bold.fntdata"/><Relationship Id="rId20" Type="http://schemas.openxmlformats.org/officeDocument/2006/relationships/slide" Target="slides/slide14.xml"/><Relationship Id="rId64" Type="http://schemas.openxmlformats.org/officeDocument/2006/relationships/font" Target="fonts/SourceCodePro-regular.fntdata"/><Relationship Id="rId63" Type="http://schemas.openxmlformats.org/officeDocument/2006/relationships/font" Target="fonts/Arvo-boldItalic.fntdata"/><Relationship Id="rId22" Type="http://schemas.openxmlformats.org/officeDocument/2006/relationships/slide" Target="slides/slide16.xml"/><Relationship Id="rId66" Type="http://schemas.openxmlformats.org/officeDocument/2006/relationships/font" Target="fonts/SourceCodePro-italic.fntdata"/><Relationship Id="rId21" Type="http://schemas.openxmlformats.org/officeDocument/2006/relationships/slide" Target="slides/slide15.xml"/><Relationship Id="rId65" Type="http://schemas.openxmlformats.org/officeDocument/2006/relationships/font" Target="fonts/SourceCodePro-bold.fntdata"/><Relationship Id="rId24" Type="http://schemas.openxmlformats.org/officeDocument/2006/relationships/slide" Target="slides/slide18.xml"/><Relationship Id="rId68" Type="http://schemas.openxmlformats.org/officeDocument/2006/relationships/font" Target="fonts/Bodoni-regular.fntdata"/><Relationship Id="rId23" Type="http://schemas.openxmlformats.org/officeDocument/2006/relationships/slide" Target="slides/slide17.xml"/><Relationship Id="rId67" Type="http://schemas.openxmlformats.org/officeDocument/2006/relationships/font" Target="fonts/SourceCodePro-boldItalic.fntdata"/><Relationship Id="rId60" Type="http://schemas.openxmlformats.org/officeDocument/2006/relationships/font" Target="fonts/Arv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odoni-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UbuntuLight-bold.fntdata"/><Relationship Id="rId50" Type="http://schemas.openxmlformats.org/officeDocument/2006/relationships/font" Target="fonts/UbuntuLight-regular.fntdata"/><Relationship Id="rId53" Type="http://schemas.openxmlformats.org/officeDocument/2006/relationships/font" Target="fonts/UbuntuLight-boldItalic.fntdata"/><Relationship Id="rId52" Type="http://schemas.openxmlformats.org/officeDocument/2006/relationships/font" Target="fonts/UbuntuLight-italic.fntdata"/><Relationship Id="rId11" Type="http://schemas.openxmlformats.org/officeDocument/2006/relationships/slide" Target="slides/slide5.xml"/><Relationship Id="rId55" Type="http://schemas.openxmlformats.org/officeDocument/2006/relationships/font" Target="fonts/AmaticSC-bold.fntdata"/><Relationship Id="rId10" Type="http://schemas.openxmlformats.org/officeDocument/2006/relationships/slide" Target="slides/slide4.xml"/><Relationship Id="rId54" Type="http://schemas.openxmlformats.org/officeDocument/2006/relationships/font" Target="fonts/AmaticSC-regular.fntdata"/><Relationship Id="rId13" Type="http://schemas.openxmlformats.org/officeDocument/2006/relationships/slide" Target="slides/slide7.xml"/><Relationship Id="rId57" Type="http://schemas.openxmlformats.org/officeDocument/2006/relationships/font" Target="fonts/UbuntuMedium-bold.fntdata"/><Relationship Id="rId12" Type="http://schemas.openxmlformats.org/officeDocument/2006/relationships/slide" Target="slides/slide6.xml"/><Relationship Id="rId56" Type="http://schemas.openxmlformats.org/officeDocument/2006/relationships/font" Target="fonts/UbuntuMedium-regular.fntdata"/><Relationship Id="rId15" Type="http://schemas.openxmlformats.org/officeDocument/2006/relationships/slide" Target="slides/slide9.xml"/><Relationship Id="rId59" Type="http://schemas.openxmlformats.org/officeDocument/2006/relationships/font" Target="fonts/UbuntuMedium-boldItalic.fntdata"/><Relationship Id="rId14" Type="http://schemas.openxmlformats.org/officeDocument/2006/relationships/slide" Target="slides/slide8.xml"/><Relationship Id="rId58" Type="http://schemas.openxmlformats.org/officeDocument/2006/relationships/font" Target="fonts/Ubuntu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42eb61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42eb61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2b2839a8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2b2839a8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c5be777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c5be777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c5be77f8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c5be77f8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c5be77f8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c5be77f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2b2839a8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2b2839a8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c5be7798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c5be779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2b2839a84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2b2839a8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2b2839a8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2b2839a8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2b2839a8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2b2839a8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c5be7798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c5be7798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c5be7798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c5be7798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c5be77f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c5be77f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2b2839a84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2b2839a84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2b2839a8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2b2839a8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2b2839a8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2b2839a8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c5be77f8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c5be77f8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2b2839a84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2b2839a8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2b2839a8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2b2839a8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5be77f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5be77f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c5be77f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c5be77f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c5be77f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c5be77f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c5be7798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c5be7798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2b2839a84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2b2839a84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2b2839a84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2b2839a84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2b2839a8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2b2839a84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c40bc3f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c40bc3f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c40bc3f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c40bc3f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c5be77f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c5be77f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2b2839a84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2b2839a84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2b2839a8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2b2839a84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2b2839a8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2b2839a8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c5be7798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c5be7798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2b2839a8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2b2839a8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2b2839a8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2b2839a8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2b2839a8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2b2839a8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2b2839a8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2b2839a8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2b2839a8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2b2839a8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2b2839a8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2b2839a8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Clr>
                <a:srgbClr val="434343"/>
              </a:buClr>
              <a:buSzPts val="6000"/>
              <a:buNone/>
              <a:defRPr sz="6000">
                <a:solidFill>
                  <a:srgbClr val="434343"/>
                </a:solidFill>
              </a:defRPr>
            </a:lvl2pPr>
            <a:lvl3pPr lvl="2" rtl="0" algn="ctr">
              <a:spcBef>
                <a:spcPts val="0"/>
              </a:spcBef>
              <a:spcAft>
                <a:spcPts val="0"/>
              </a:spcAft>
              <a:buClr>
                <a:srgbClr val="434343"/>
              </a:buClr>
              <a:buSzPts val="6000"/>
              <a:buNone/>
              <a:defRPr sz="6000">
                <a:solidFill>
                  <a:srgbClr val="434343"/>
                </a:solidFill>
              </a:defRPr>
            </a:lvl3pPr>
            <a:lvl4pPr lvl="3" rtl="0" algn="ctr">
              <a:spcBef>
                <a:spcPts val="0"/>
              </a:spcBef>
              <a:spcAft>
                <a:spcPts val="0"/>
              </a:spcAft>
              <a:buClr>
                <a:srgbClr val="434343"/>
              </a:buClr>
              <a:buSzPts val="6000"/>
              <a:buNone/>
              <a:defRPr sz="6000">
                <a:solidFill>
                  <a:srgbClr val="434343"/>
                </a:solidFill>
              </a:defRPr>
            </a:lvl4pPr>
            <a:lvl5pPr lvl="4" rtl="0" algn="ctr">
              <a:spcBef>
                <a:spcPts val="0"/>
              </a:spcBef>
              <a:spcAft>
                <a:spcPts val="0"/>
              </a:spcAft>
              <a:buClr>
                <a:srgbClr val="434343"/>
              </a:buClr>
              <a:buSzPts val="6000"/>
              <a:buNone/>
              <a:defRPr sz="6000">
                <a:solidFill>
                  <a:srgbClr val="434343"/>
                </a:solidFill>
              </a:defRPr>
            </a:lvl5pPr>
            <a:lvl6pPr lvl="5" rtl="0" algn="ctr">
              <a:spcBef>
                <a:spcPts val="0"/>
              </a:spcBef>
              <a:spcAft>
                <a:spcPts val="0"/>
              </a:spcAft>
              <a:buClr>
                <a:srgbClr val="434343"/>
              </a:buClr>
              <a:buSzPts val="6000"/>
              <a:buNone/>
              <a:defRPr sz="6000">
                <a:solidFill>
                  <a:srgbClr val="434343"/>
                </a:solidFill>
              </a:defRPr>
            </a:lvl6pPr>
            <a:lvl7pPr lvl="6" rtl="0" algn="ctr">
              <a:spcBef>
                <a:spcPts val="0"/>
              </a:spcBef>
              <a:spcAft>
                <a:spcPts val="0"/>
              </a:spcAft>
              <a:buClr>
                <a:srgbClr val="434343"/>
              </a:buClr>
              <a:buSzPts val="6000"/>
              <a:buNone/>
              <a:defRPr sz="6000">
                <a:solidFill>
                  <a:srgbClr val="434343"/>
                </a:solidFill>
              </a:defRPr>
            </a:lvl7pPr>
            <a:lvl8pPr lvl="7" rtl="0" algn="ctr">
              <a:spcBef>
                <a:spcPts val="0"/>
              </a:spcBef>
              <a:spcAft>
                <a:spcPts val="0"/>
              </a:spcAft>
              <a:buClr>
                <a:srgbClr val="434343"/>
              </a:buClr>
              <a:buSzPts val="6000"/>
              <a:buNone/>
              <a:defRPr sz="6000">
                <a:solidFill>
                  <a:srgbClr val="434343"/>
                </a:solidFill>
              </a:defRPr>
            </a:lvl8pPr>
            <a:lvl9pPr lvl="8" rtl="0" algn="ctr">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67"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1"/>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0" name="Google Shape;7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1"/>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2" name="Google Shape;72;p11"/>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3" name="Google Shape;73;p11"/>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4" name="Google Shape;74;p11"/>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1"/>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76"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2"/>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9" name="Google Shape;79;p12"/>
          <p:cNvSpPr txBox="1"/>
          <p:nvPr>
            <p:ph idx="12" type="sldNum"/>
          </p:nvPr>
        </p:nvSpPr>
        <p:spPr>
          <a:xfrm>
            <a:off x="8524708" y="46631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0" name="Google Shape;80;p12"/>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1" name="Google Shape;81;p12"/>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2" name="Google Shape;82;p12"/>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3" name="Google Shape;83;p12"/>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4" name="Google Shape;84;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85"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0" name="Google Shape;90;p1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1" name="Google Shape;91;p1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2" name="Google Shape;92;p1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3" name="Google Shape;93;p1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4" name="Google Shape;94;p1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95" name="Google Shape;95;p13"/>
          <p:cNvCxnSpPr/>
          <p:nvPr/>
        </p:nvCxnSpPr>
        <p:spPr>
          <a:xfrm>
            <a:off x="3406450" y="1926825"/>
            <a:ext cx="0" cy="1941300"/>
          </a:xfrm>
          <a:prstGeom prst="straightConnector1">
            <a:avLst/>
          </a:prstGeom>
          <a:noFill/>
          <a:ln cap="flat" cmpd="sng" w="38100">
            <a:solidFill>
              <a:srgbClr val="81ECEC"/>
            </a:solidFill>
            <a:prstDash val="solid"/>
            <a:round/>
            <a:headEnd len="med" w="med" type="none"/>
            <a:tailEnd len="med" w="med" type="none"/>
          </a:ln>
        </p:spPr>
      </p:cxnSp>
      <p:cxnSp>
        <p:nvCxnSpPr>
          <p:cNvPr id="96" name="Google Shape;96;p13"/>
          <p:cNvCxnSpPr/>
          <p:nvPr/>
        </p:nvCxnSpPr>
        <p:spPr>
          <a:xfrm>
            <a:off x="5737375" y="1926825"/>
            <a:ext cx="0" cy="1941300"/>
          </a:xfrm>
          <a:prstGeom prst="straightConnector1">
            <a:avLst/>
          </a:prstGeom>
          <a:noFill/>
          <a:ln cap="flat" cmpd="sng" w="38100">
            <a:solidFill>
              <a:srgbClr val="81ECEC"/>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97"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0" name="Google Shape;100;p14"/>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4"/>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2" name="Google Shape;102;p14"/>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3" name="Google Shape;103;p14"/>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4" name="Google Shape;104;p14"/>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4"/>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 name="Google Shape;106;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8" name="Google Shape;108;p14"/>
          <p:cNvCxnSpPr/>
          <p:nvPr/>
        </p:nvCxnSpPr>
        <p:spPr>
          <a:xfrm>
            <a:off x="57391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9" name="Google Shape;109;p14"/>
          <p:cNvCxnSpPr/>
          <p:nvPr/>
        </p:nvCxnSpPr>
        <p:spPr>
          <a:xfrm>
            <a:off x="4233900" y="1120475"/>
            <a:ext cx="676200" cy="0"/>
          </a:xfrm>
          <a:prstGeom prst="straightConnector1">
            <a:avLst/>
          </a:prstGeom>
          <a:noFill/>
          <a:ln cap="flat" cmpd="sng" w="76200">
            <a:solidFill>
              <a:srgbClr val="81ECEC"/>
            </a:solidFill>
            <a:prstDash val="solid"/>
            <a:round/>
            <a:headEnd len="med" w="med" type="none"/>
            <a:tailEnd len="med" w="med" type="none"/>
          </a:ln>
        </p:spPr>
      </p:cxnSp>
      <p:cxnSp>
        <p:nvCxnSpPr>
          <p:cNvPr id="110" name="Google Shape;110;p14"/>
          <p:cNvCxnSpPr/>
          <p:nvPr/>
        </p:nvCxnSpPr>
        <p:spPr>
          <a:xfrm>
            <a:off x="1050450" y="2918000"/>
            <a:ext cx="7043100" cy="0"/>
          </a:xfrm>
          <a:prstGeom prst="straightConnector1">
            <a:avLst/>
          </a:prstGeom>
          <a:noFill/>
          <a:ln cap="flat" cmpd="sng" w="38100">
            <a:solidFill>
              <a:srgbClr val="81ECEC"/>
            </a:solidFill>
            <a:prstDash val="solid"/>
            <a:round/>
            <a:headEnd len="med" w="med" type="none"/>
            <a:tailEnd len="med" w="med" type="none"/>
          </a:ln>
        </p:spPr>
      </p:cxnSp>
      <p:sp>
        <p:nvSpPr>
          <p:cNvPr id="111" name="Google Shape;111;p14"/>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2" name="Google Shape;112;p14"/>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3" name="Google Shape;113;p14"/>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4" name="Google Shape;114;p14"/>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5" name="Google Shape;115;p14"/>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6" name="Google Shape;116;p14"/>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17"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0" name="Google Shape;120;p1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21" name="Google Shape;121;p1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122"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6" name="Google Shape;126;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27"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1" name="Google Shape;131;p17"/>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2" name="Google Shape;132;p17"/>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7"/>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4" name="Google Shape;134;p17"/>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7"/>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137"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3" name="Google Shape;143;p20"/>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4" name="Google Shape;144;p2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2" name="Google Shape;22;p3"/>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145"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
        <p:nvSpPr>
          <p:cNvPr id="148" name="Google Shape;148;p21"/>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9" name="Google Shape;149;p21"/>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21"/>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51" name="Google Shape;151;p21"/>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52"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5"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3"/>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p:txBody>
      </p:sp>
      <p:sp>
        <p:nvSpPr>
          <p:cNvPr id="159" name="Google Shape;159;p23"/>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0"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63" name="Google Shape;163;p24"/>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666666"/>
                </a:solidFill>
              </a:defRPr>
            </a:lvl1pPr>
            <a:lvl2pPr lvl="1" rtl="0" algn="r">
              <a:spcBef>
                <a:spcPts val="0"/>
              </a:spcBef>
              <a:spcAft>
                <a:spcPts val="0"/>
              </a:spcAft>
              <a:buNone/>
              <a:defRPr>
                <a:solidFill>
                  <a:srgbClr val="666666"/>
                </a:solidFill>
              </a:defRPr>
            </a:lvl2pPr>
            <a:lvl3pPr lvl="2" rtl="0" algn="r">
              <a:spcBef>
                <a:spcPts val="0"/>
              </a:spcBef>
              <a:spcAft>
                <a:spcPts val="0"/>
              </a:spcAft>
              <a:buNone/>
              <a:defRPr>
                <a:solidFill>
                  <a:srgbClr val="666666"/>
                </a:solidFill>
              </a:defRPr>
            </a:lvl3pPr>
            <a:lvl4pPr lvl="3" rtl="0" algn="r">
              <a:spcBef>
                <a:spcPts val="0"/>
              </a:spcBef>
              <a:spcAft>
                <a:spcPts val="0"/>
              </a:spcAft>
              <a:buNone/>
              <a:defRPr>
                <a:solidFill>
                  <a:srgbClr val="666666"/>
                </a:solidFill>
              </a:defRPr>
            </a:lvl4pPr>
            <a:lvl5pPr lvl="4" rtl="0" algn="r">
              <a:spcBef>
                <a:spcPts val="0"/>
              </a:spcBef>
              <a:spcAft>
                <a:spcPts val="0"/>
              </a:spcAft>
              <a:buNone/>
              <a:defRPr>
                <a:solidFill>
                  <a:srgbClr val="666666"/>
                </a:solidFill>
              </a:defRPr>
            </a:lvl5pPr>
            <a:lvl6pPr lvl="5" rtl="0" algn="r">
              <a:spcBef>
                <a:spcPts val="0"/>
              </a:spcBef>
              <a:spcAft>
                <a:spcPts val="0"/>
              </a:spcAft>
              <a:buNone/>
              <a:defRPr>
                <a:solidFill>
                  <a:srgbClr val="666666"/>
                </a:solidFill>
              </a:defRPr>
            </a:lvl6pPr>
            <a:lvl7pPr lvl="6" rtl="0" algn="r">
              <a:spcBef>
                <a:spcPts val="0"/>
              </a:spcBef>
              <a:spcAft>
                <a:spcPts val="0"/>
              </a:spcAft>
              <a:buNone/>
              <a:defRPr>
                <a:solidFill>
                  <a:srgbClr val="666666"/>
                </a:solidFill>
              </a:defRPr>
            </a:lvl7pPr>
            <a:lvl8pPr lvl="7" rtl="0" algn="r">
              <a:spcBef>
                <a:spcPts val="0"/>
              </a:spcBef>
              <a:spcAft>
                <a:spcPts val="0"/>
              </a:spcAft>
              <a:buNone/>
              <a:defRPr>
                <a:solidFill>
                  <a:srgbClr val="666666"/>
                </a:solidFill>
              </a:defRPr>
            </a:lvl8pPr>
            <a:lvl9pPr lvl="8" rtl="0" algn="r">
              <a:spcBef>
                <a:spcPts val="0"/>
              </a:spcBef>
              <a:spcAft>
                <a:spcPts val="0"/>
              </a:spcAft>
              <a:buNone/>
              <a:defRPr>
                <a:solidFill>
                  <a:srgbClr val="666666"/>
                </a:solidFill>
              </a:defRPr>
            </a:lvl9pPr>
          </a:lstStyle>
          <a:p/>
        </p:txBody>
      </p:sp>
      <p:sp>
        <p:nvSpPr>
          <p:cNvPr id="164" name="Google Shape;164;p24"/>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5"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7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4" name="Google Shape;174;p2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175" name="Google Shape;175;p26"/>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176"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9" name="Google Shape;179;p27"/>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84" name="Shape 184"/>
        <p:cNvGrpSpPr/>
        <p:nvPr/>
      </p:nvGrpSpPr>
      <p:grpSpPr>
        <a:xfrm>
          <a:off x="0" y="0"/>
          <a:ext cx="0" cy="0"/>
          <a:chOff x="0" y="0"/>
          <a:chExt cx="0" cy="0"/>
        </a:xfrm>
      </p:grpSpPr>
      <p:sp>
        <p:nvSpPr>
          <p:cNvPr id="185" name="Google Shape;185;p29"/>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87" name="Google Shape;187;p29"/>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88" name="Google Shape;18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1" name="Google Shape;19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4" name="Google Shape;194;p3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5" name="Google Shape;19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1" name="Google Shape;31;p4"/>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4"/>
          <p:cNvCxnSpPr/>
          <p:nvPr/>
        </p:nvCxnSpPr>
        <p:spPr>
          <a:xfrm>
            <a:off x="1068750" y="13401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8" name="Google Shape;198;p32"/>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9" name="Google Shape;199;p32"/>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0" name="Google Shape;20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33"/>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3" name="Google Shape;20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206" name="Google Shape;206;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208" name="Shape 208"/>
        <p:cNvGrpSpPr/>
        <p:nvPr/>
      </p:nvGrpSpPr>
      <p:grpSpPr>
        <a:xfrm>
          <a:off x="0" y="0"/>
          <a:ext cx="0" cy="0"/>
          <a:chOff x="0" y="0"/>
          <a:chExt cx="0" cy="0"/>
        </a:xfrm>
      </p:grpSpPr>
      <p:sp>
        <p:nvSpPr>
          <p:cNvPr id="209" name="Google Shape;209;p35"/>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210" name="Google Shape;21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1" name="Shape 211"/>
        <p:cNvGrpSpPr/>
        <p:nvPr/>
      </p:nvGrpSpPr>
      <p:grpSpPr>
        <a:xfrm>
          <a:off x="0" y="0"/>
          <a:ext cx="0" cy="0"/>
          <a:chOff x="0" y="0"/>
          <a:chExt cx="0" cy="0"/>
        </a:xfrm>
      </p:grpSpPr>
      <p:sp>
        <p:nvSpPr>
          <p:cNvPr id="212" name="Google Shape;212;p36"/>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36"/>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214" name="Google Shape;214;p3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215" name="Google Shape;215;p3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6" name="Google Shape;216;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217" name="Google Shape;21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37"/>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220" name="Google Shape;22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1" name="Shape 221"/>
        <p:cNvGrpSpPr/>
        <p:nvPr/>
      </p:nvGrpSpPr>
      <p:grpSpPr>
        <a:xfrm>
          <a:off x="0" y="0"/>
          <a:ext cx="0" cy="0"/>
          <a:chOff x="0" y="0"/>
          <a:chExt cx="0" cy="0"/>
        </a:xfrm>
      </p:grpSpPr>
      <p:sp>
        <p:nvSpPr>
          <p:cNvPr id="222" name="Google Shape;222;p38"/>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223" name="Google Shape;223;p38"/>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224" name="Google Shape;22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 name="Shape 225"/>
        <p:cNvGrpSpPr/>
        <p:nvPr/>
      </p:nvGrpSpPr>
      <p:grpSpPr>
        <a:xfrm>
          <a:off x="0" y="0"/>
          <a:ext cx="0" cy="0"/>
          <a:chOff x="0" y="0"/>
          <a:chExt cx="0" cy="0"/>
        </a:xfrm>
      </p:grpSpPr>
      <p:sp>
        <p:nvSpPr>
          <p:cNvPr id="226" name="Google Shape;22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27" name="Shape 227"/>
        <p:cNvGrpSpPr/>
        <p:nvPr/>
      </p:nvGrpSpPr>
      <p:grpSpPr>
        <a:xfrm>
          <a:off x="0" y="0"/>
          <a:ext cx="0" cy="0"/>
          <a:chOff x="0" y="0"/>
          <a:chExt cx="0" cy="0"/>
        </a:xfrm>
      </p:grpSpPr>
      <p:grpSp>
        <p:nvGrpSpPr>
          <p:cNvPr id="228" name="Google Shape;228;p40"/>
          <p:cNvGrpSpPr/>
          <p:nvPr/>
        </p:nvGrpSpPr>
        <p:grpSpPr>
          <a:xfrm>
            <a:off x="4406400" y="0"/>
            <a:ext cx="4737600" cy="5143065"/>
            <a:chOff x="4406400" y="0"/>
            <a:chExt cx="4737600" cy="5143065"/>
          </a:xfrm>
        </p:grpSpPr>
        <p:sp>
          <p:nvSpPr>
            <p:cNvPr id="229" name="Google Shape;229;p4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48" name="Google Shape;248;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49" name="Shape 249"/>
        <p:cNvGrpSpPr/>
        <p:nvPr/>
      </p:nvGrpSpPr>
      <p:grpSpPr>
        <a:xfrm>
          <a:off x="0" y="0"/>
          <a:ext cx="0" cy="0"/>
          <a:chOff x="0" y="0"/>
          <a:chExt cx="0" cy="0"/>
        </a:xfrm>
      </p:grpSpPr>
      <p:pic>
        <p:nvPicPr>
          <p:cNvPr descr="offset_comp_343059.jpg" id="250" name="Google Shape;250;p41"/>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51" name="Google Shape;251;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2" name="Google Shape;252;p41"/>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253" name="Google Shape;25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54" name="Google Shape;254;p4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41"/>
          <p:cNvGrpSpPr/>
          <p:nvPr/>
        </p:nvGrpSpPr>
        <p:grpSpPr>
          <a:xfrm>
            <a:off x="0" y="381001"/>
            <a:ext cx="1037850" cy="1016287"/>
            <a:chOff x="0" y="381001"/>
            <a:chExt cx="1037850" cy="1016287"/>
          </a:xfrm>
        </p:grpSpPr>
        <p:sp>
          <p:nvSpPr>
            <p:cNvPr id="259" name="Google Shape;259;p4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8" name="Google Shape;38;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42" name="Google Shape;42;p6"/>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45"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p:txBody>
      </p:sp>
      <p:sp>
        <p:nvSpPr>
          <p:cNvPr id="48" name="Google Shape;48;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FFFFFF"/>
        </a:solidFill>
      </p:bgPr>
    </p:bg>
    <p:spTree>
      <p:nvGrpSpPr>
        <p:cNvPr id="50"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3" name="Google Shape;53;p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54" name="Google Shape;54;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56"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9" name="Google Shape;59;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 name="Google Shape;66;p10"/>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82" name="Google Shape;182;p28"/>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83" name="Google Shape;18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4.jp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webee.technion.ac.il/people/anat.levin/papers/Matting-Levin-Lischinski-Weiss-CVPR06.pdf" TargetMode="External"/><Relationship Id="rId4" Type="http://schemas.openxmlformats.org/officeDocument/2006/relationships/hyperlink" Target="http://jiaya.me/all_final_papers/motion_deblur_cvpr07.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ctrTitle"/>
          </p:nvPr>
        </p:nvSpPr>
        <p:spPr>
          <a:xfrm>
            <a:off x="709350" y="882850"/>
            <a:ext cx="7294200" cy="1148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Single Image Motion Deblurring Using Transparency</a:t>
            </a:r>
            <a:endParaRPr i="1">
              <a:solidFill>
                <a:srgbClr val="434343"/>
              </a:solidFill>
            </a:endParaRPr>
          </a:p>
        </p:txBody>
      </p:sp>
      <p:sp>
        <p:nvSpPr>
          <p:cNvPr id="266" name="Google Shape;266;p42"/>
          <p:cNvSpPr txBox="1"/>
          <p:nvPr/>
        </p:nvSpPr>
        <p:spPr>
          <a:xfrm>
            <a:off x="661275" y="22435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434343"/>
                </a:solidFill>
                <a:latin typeface="Ubuntu"/>
                <a:ea typeface="Ubuntu"/>
                <a:cs typeface="Ubuntu"/>
                <a:sym typeface="Ubuntu"/>
              </a:rPr>
              <a:t>Team: ProximaCentauri</a:t>
            </a:r>
            <a:endParaRPr b="1" sz="1800">
              <a:solidFill>
                <a:srgbClr val="434343"/>
              </a:solidFill>
              <a:latin typeface="Ubuntu"/>
              <a:ea typeface="Ubuntu"/>
              <a:cs typeface="Ubuntu"/>
              <a:sym typeface="Ubuntu"/>
            </a:endParaRPr>
          </a:p>
        </p:txBody>
      </p:sp>
      <p:sp>
        <p:nvSpPr>
          <p:cNvPr id="267" name="Google Shape;267;p42"/>
          <p:cNvSpPr txBox="1"/>
          <p:nvPr/>
        </p:nvSpPr>
        <p:spPr>
          <a:xfrm>
            <a:off x="1093600" y="2992375"/>
            <a:ext cx="70062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268" name="Google Shape;268;p42"/>
          <p:cNvSpPr txBox="1"/>
          <p:nvPr/>
        </p:nvSpPr>
        <p:spPr>
          <a:xfrm>
            <a:off x="227700" y="2227825"/>
            <a:ext cx="8916300" cy="1305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100">
              <a:solidFill>
                <a:srgbClr val="212121"/>
              </a:solidFill>
              <a:latin typeface="Ubuntu"/>
              <a:ea typeface="Ubuntu"/>
              <a:cs typeface="Ubuntu"/>
              <a:sym typeface="Ubuntu"/>
            </a:endParaRPr>
          </a:p>
          <a:p>
            <a:pPr indent="0" lvl="0" marL="0" rtl="0" algn="l">
              <a:lnSpc>
                <a:spcPct val="115000"/>
              </a:lnSpc>
              <a:spcBef>
                <a:spcPts val="1600"/>
              </a:spcBef>
              <a:spcAft>
                <a:spcPts val="0"/>
              </a:spcAft>
              <a:buNone/>
            </a:pPr>
            <a:r>
              <a:rPr b="1" lang="es" sz="2100">
                <a:solidFill>
                  <a:srgbClr val="212121"/>
                </a:solidFill>
                <a:latin typeface="Ubuntu"/>
                <a:ea typeface="Ubuntu"/>
                <a:cs typeface="Ubuntu"/>
                <a:sym typeface="Ubuntu"/>
              </a:rPr>
              <a:t>       Abhinaba Bala(2020701001),  Neel Mishra(2020701009), </a:t>
            </a:r>
            <a:endParaRPr b="1" sz="2100">
              <a:solidFill>
                <a:srgbClr val="212121"/>
              </a:solidFill>
              <a:latin typeface="Ubuntu"/>
              <a:ea typeface="Ubuntu"/>
              <a:cs typeface="Ubuntu"/>
              <a:sym typeface="Ubuntu"/>
            </a:endParaRPr>
          </a:p>
          <a:p>
            <a:pPr indent="0" lvl="0" marL="0" rtl="0" algn="l">
              <a:lnSpc>
                <a:spcPct val="115000"/>
              </a:lnSpc>
              <a:spcBef>
                <a:spcPts val="1600"/>
              </a:spcBef>
              <a:spcAft>
                <a:spcPts val="0"/>
              </a:spcAft>
              <a:buNone/>
            </a:pPr>
            <a:r>
              <a:rPr b="1" lang="es" sz="2100">
                <a:solidFill>
                  <a:srgbClr val="212121"/>
                </a:solidFill>
                <a:latin typeface="Ubuntu"/>
                <a:ea typeface="Ubuntu"/>
                <a:cs typeface="Ubuntu"/>
                <a:sym typeface="Ubuntu"/>
              </a:rPr>
              <a:t>       Ritam Basu(2020701005),  Jigyasu Khandelwal(2020702013)</a:t>
            </a:r>
            <a:endParaRPr b="1" sz="2100">
              <a:solidFill>
                <a:srgbClr val="212121"/>
              </a:solidFill>
              <a:latin typeface="Ubuntu"/>
              <a:ea typeface="Ubuntu"/>
              <a:cs typeface="Ubuntu"/>
              <a:sym typeface="Ubuntu"/>
            </a:endParaRPr>
          </a:p>
          <a:p>
            <a:pPr indent="0" lvl="0" marL="0" rtl="0" algn="ctr">
              <a:lnSpc>
                <a:spcPct val="115000"/>
              </a:lnSpc>
              <a:spcBef>
                <a:spcPts val="1600"/>
              </a:spcBef>
              <a:spcAft>
                <a:spcPts val="1600"/>
              </a:spcAft>
              <a:buNone/>
            </a:pPr>
            <a:r>
              <a:t/>
            </a:r>
            <a:endParaRPr b="1" sz="2100">
              <a:solidFill>
                <a:srgbClr val="212121"/>
              </a:solidFill>
              <a:latin typeface="Ubuntu"/>
              <a:ea typeface="Ubuntu"/>
              <a:cs typeface="Ubuntu"/>
              <a:sym typeface="Ubuntu"/>
            </a:endParaRPr>
          </a:p>
        </p:txBody>
      </p:sp>
      <p:sp>
        <p:nvSpPr>
          <p:cNvPr id="269" name="Google Shape;269;p42"/>
          <p:cNvSpPr txBox="1"/>
          <p:nvPr/>
        </p:nvSpPr>
        <p:spPr>
          <a:xfrm>
            <a:off x="865250" y="3533150"/>
            <a:ext cx="42423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270" name="Google Shape;270;p42"/>
          <p:cNvSpPr txBox="1"/>
          <p:nvPr/>
        </p:nvSpPr>
        <p:spPr>
          <a:xfrm>
            <a:off x="2276700" y="3400950"/>
            <a:ext cx="45906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100">
                <a:latin typeface="Ubuntu"/>
                <a:ea typeface="Ubuntu"/>
                <a:cs typeface="Ubuntu"/>
                <a:sym typeface="Ubuntu"/>
              </a:rPr>
              <a:t>Mentor TA: Soumyasis Gun</a:t>
            </a:r>
            <a:endParaRPr b="1" sz="2100">
              <a:latin typeface="Ubuntu"/>
              <a:ea typeface="Ubuntu"/>
              <a:cs typeface="Ubuntu"/>
              <a:sym typeface="Ubuntu"/>
            </a:endParaRPr>
          </a:p>
        </p:txBody>
      </p:sp>
      <p:sp>
        <p:nvSpPr>
          <p:cNvPr id="271" name="Google Shape;271;p42"/>
          <p:cNvSpPr txBox="1"/>
          <p:nvPr/>
        </p:nvSpPr>
        <p:spPr>
          <a:xfrm>
            <a:off x="793150" y="4149525"/>
            <a:ext cx="72105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latin typeface="Ubuntu"/>
                <a:ea typeface="Ubuntu"/>
                <a:cs typeface="Ubuntu"/>
                <a:sym typeface="Ubuntu"/>
              </a:rPr>
              <a:t>Repo URL :</a:t>
            </a:r>
            <a:r>
              <a:rPr lang="es" sz="1500">
                <a:latin typeface="Ubuntu Light"/>
                <a:ea typeface="Ubuntu Light"/>
                <a:cs typeface="Ubuntu Light"/>
                <a:sym typeface="Ubuntu Light"/>
              </a:rPr>
              <a:t> https://github.com/Digital-Image-Processing-IIITH/project-proximacentauri/</a:t>
            </a:r>
            <a:endParaRPr sz="1500">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aim here is to estimate the blur filter due to camera shake.</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entire image is not required to be taken into computation.</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Considering the alpha blending of background and foreground colors, we obtain that we have to compute the same blur filter as we did before.</a:t>
            </a:r>
            <a:r>
              <a:rPr lang="es" sz="2400">
                <a:solidFill>
                  <a:srgbClr val="000000"/>
                </a:solidFill>
              </a:rPr>
              <a:t> </a:t>
            </a:r>
            <a:endParaRPr sz="2400">
              <a:solidFill>
                <a:srgbClr val="000000"/>
              </a:solidFill>
            </a:endParaRPr>
          </a:p>
          <a:p>
            <a:pPr indent="0" lvl="0" marL="0" rtl="0" algn="l">
              <a:lnSpc>
                <a:spcPct val="100000"/>
              </a:lnSpc>
              <a:spcBef>
                <a:spcPts val="0"/>
              </a:spcBef>
              <a:spcAft>
                <a:spcPts val="0"/>
              </a:spcAft>
              <a:buNone/>
            </a:pPr>
            <a:r>
              <a:t/>
            </a:r>
            <a:endParaRPr sz="2400">
              <a:solidFill>
                <a:srgbClr val="000000"/>
              </a:solidFill>
            </a:endParaRPr>
          </a:p>
          <a:p>
            <a:pPr indent="0" lvl="0" marL="0" rtl="0" algn="l">
              <a:spcBef>
                <a:spcPts val="0"/>
              </a:spcBef>
              <a:spcAft>
                <a:spcPts val="1600"/>
              </a:spcAft>
              <a:buNone/>
            </a:pPr>
            <a:r>
              <a:t/>
            </a:r>
            <a:endParaRPr/>
          </a:p>
        </p:txBody>
      </p:sp>
      <p:sp>
        <p:nvSpPr>
          <p:cNvPr id="337" name="Google Shape;337;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highlight>
                  <a:srgbClr val="FFFFFF"/>
                </a:highlight>
                <a:latin typeface="Ubuntu"/>
                <a:ea typeface="Ubuntu"/>
                <a:cs typeface="Ubuntu"/>
                <a:sym typeface="Ubuntu"/>
              </a:rPr>
              <a:t>Generalised Transparency In Motion Blur</a:t>
            </a:r>
            <a:endParaRPr sz="3000">
              <a:highlight>
                <a:srgbClr val="FFFFFF"/>
              </a:highlight>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Upper bound for the filter size </a:t>
            </a:r>
            <a:endParaRPr>
              <a:latin typeface="Ubuntu"/>
              <a:ea typeface="Ubuntu"/>
              <a:cs typeface="Ubuntu"/>
              <a:sym typeface="Ubuntu"/>
            </a:endParaRPr>
          </a:p>
        </p:txBody>
      </p:sp>
      <p:pic>
        <p:nvPicPr>
          <p:cNvPr id="343" name="Google Shape;343;p52"/>
          <p:cNvPicPr preferRelativeResize="0"/>
          <p:nvPr/>
        </p:nvPicPr>
        <p:blipFill>
          <a:blip r:embed="rId3">
            <a:alphaModFix/>
          </a:blip>
          <a:stretch>
            <a:fillRect/>
          </a:stretch>
        </p:blipFill>
        <p:spPr>
          <a:xfrm>
            <a:off x="2554225" y="1139825"/>
            <a:ext cx="2895225" cy="1861950"/>
          </a:xfrm>
          <a:prstGeom prst="rect">
            <a:avLst/>
          </a:prstGeom>
          <a:noFill/>
          <a:ln>
            <a:noFill/>
          </a:ln>
        </p:spPr>
      </p:pic>
      <p:sp>
        <p:nvSpPr>
          <p:cNvPr id="344" name="Google Shape;344;p52"/>
          <p:cNvSpPr txBox="1"/>
          <p:nvPr/>
        </p:nvSpPr>
        <p:spPr>
          <a:xfrm>
            <a:off x="611925" y="3415225"/>
            <a:ext cx="7930200" cy="1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Source Code Pro"/>
                <a:ea typeface="Source Code Pro"/>
                <a:cs typeface="Source Code Pro"/>
                <a:sym typeface="Source Code Pro"/>
              </a:rPr>
              <a:t>Using transparency allows one to automatically detect an upper bound for the filter size. </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sz="1600">
              <a:latin typeface="Source Code Pro"/>
              <a:ea typeface="Source Code Pro"/>
              <a:cs typeface="Source Code Pro"/>
              <a:sym typeface="Source Code Pro"/>
            </a:endParaRPr>
          </a:p>
          <a:p>
            <a:pPr indent="0" lvl="0" marL="0" rtl="0" algn="l">
              <a:spcBef>
                <a:spcPts val="0"/>
              </a:spcBef>
              <a:spcAft>
                <a:spcPts val="0"/>
              </a:spcAft>
              <a:buNone/>
            </a:pPr>
            <a:r>
              <a:rPr lang="es" sz="1600">
                <a:latin typeface="Source Code Pro"/>
                <a:ea typeface="Source Code Pro"/>
                <a:cs typeface="Source Code Pro"/>
                <a:sym typeface="Source Code Pro"/>
              </a:rPr>
              <a:t>The image shown on the left is the blurred object while the image on the right is the corresponding transparency map.</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Upper bound for the filter size </a:t>
            </a:r>
            <a:endParaRPr>
              <a:latin typeface="Ubuntu"/>
              <a:ea typeface="Ubuntu"/>
              <a:cs typeface="Ubuntu"/>
              <a:sym typeface="Ubuntu"/>
            </a:endParaRPr>
          </a:p>
        </p:txBody>
      </p:sp>
      <p:pic>
        <p:nvPicPr>
          <p:cNvPr id="350" name="Google Shape;350;p53"/>
          <p:cNvPicPr preferRelativeResize="0"/>
          <p:nvPr/>
        </p:nvPicPr>
        <p:blipFill rotWithShape="1">
          <a:blip r:embed="rId3">
            <a:alphaModFix/>
          </a:blip>
          <a:srcRect b="56979" l="0" r="31459" t="0"/>
          <a:stretch/>
        </p:blipFill>
        <p:spPr>
          <a:xfrm>
            <a:off x="2554225" y="1139825"/>
            <a:ext cx="3840000" cy="1757475"/>
          </a:xfrm>
          <a:prstGeom prst="rect">
            <a:avLst/>
          </a:prstGeom>
          <a:noFill/>
          <a:ln>
            <a:noFill/>
          </a:ln>
        </p:spPr>
      </p:pic>
      <p:sp>
        <p:nvSpPr>
          <p:cNvPr id="351" name="Google Shape;351;p53"/>
          <p:cNvSpPr txBox="1"/>
          <p:nvPr/>
        </p:nvSpPr>
        <p:spPr>
          <a:xfrm>
            <a:off x="1393225" y="3480325"/>
            <a:ext cx="5521800" cy="1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latin typeface="Source Code Pro"/>
                <a:ea typeface="Source Code Pro"/>
                <a:cs typeface="Source Code Pro"/>
                <a:sym typeface="Source Code Pro"/>
              </a:rPr>
              <a:t>Max Width = </a:t>
            </a:r>
            <a:r>
              <a:rPr lang="es" sz="2200">
                <a:latin typeface="Source Code Pro"/>
                <a:ea typeface="Source Code Pro"/>
                <a:cs typeface="Source Code Pro"/>
                <a:sym typeface="Source Code Pro"/>
              </a:rPr>
              <a:t>X1 - X2 + 1</a:t>
            </a:r>
            <a:endParaRPr sz="2200">
              <a:latin typeface="Source Code Pro"/>
              <a:ea typeface="Source Code Pro"/>
              <a:cs typeface="Source Code Pro"/>
              <a:sym typeface="Source Code Pro"/>
            </a:endParaRPr>
          </a:p>
          <a:p>
            <a:pPr indent="0" lvl="0" marL="0" rtl="0" algn="l">
              <a:spcBef>
                <a:spcPts val="0"/>
              </a:spcBef>
              <a:spcAft>
                <a:spcPts val="0"/>
              </a:spcAft>
              <a:buNone/>
            </a:pPr>
            <a:r>
              <a:rPr lang="es" sz="2200">
                <a:latin typeface="Source Code Pro"/>
                <a:ea typeface="Source Code Pro"/>
                <a:cs typeface="Source Code Pro"/>
                <a:sym typeface="Source Code Pro"/>
              </a:rPr>
              <a:t>Max Height = Y1 - Y2 + 1</a:t>
            </a:r>
            <a:endParaRPr sz="2200">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Alpha Matte</a:t>
            </a:r>
            <a:endParaRPr>
              <a:latin typeface="Ubuntu"/>
              <a:ea typeface="Ubuntu"/>
              <a:cs typeface="Ubuntu"/>
              <a:sym typeface="Ubuntu"/>
            </a:endParaRPr>
          </a:p>
        </p:txBody>
      </p:sp>
      <p:pic>
        <p:nvPicPr>
          <p:cNvPr id="357" name="Google Shape;357;p54"/>
          <p:cNvPicPr preferRelativeResize="0"/>
          <p:nvPr/>
        </p:nvPicPr>
        <p:blipFill rotWithShape="1">
          <a:blip r:embed="rId3">
            <a:alphaModFix/>
          </a:blip>
          <a:srcRect b="0" l="0" r="25160" t="0"/>
          <a:stretch/>
        </p:blipFill>
        <p:spPr>
          <a:xfrm>
            <a:off x="1868225" y="2408975"/>
            <a:ext cx="7275775" cy="273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Alpha Matte</a:t>
            </a:r>
            <a:endParaRPr>
              <a:latin typeface="Ubuntu"/>
              <a:ea typeface="Ubuntu"/>
              <a:cs typeface="Ubuntu"/>
              <a:sym typeface="Ubuntu"/>
            </a:endParaRPr>
          </a:p>
        </p:txBody>
      </p:sp>
      <p:sp>
        <p:nvSpPr>
          <p:cNvPr id="363" name="Google Shape;363;p5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Our work starts with estimating the foreground and background regions, as well as the foreground opacity which is called alpha matte. </a:t>
            </a:r>
            <a:endParaRPr>
              <a:latin typeface="Ubuntu"/>
              <a:ea typeface="Ubuntu"/>
              <a:cs typeface="Ubuntu"/>
              <a:sym typeface="Ubuntu"/>
            </a:endParaRPr>
          </a:p>
          <a:p>
            <a:pPr indent="0" lvl="0" marL="0" rtl="0" algn="l">
              <a:spcBef>
                <a:spcPts val="1600"/>
              </a:spcBef>
              <a:spcAft>
                <a:spcPts val="0"/>
              </a:spcAft>
              <a:buNone/>
            </a:pPr>
            <a:r>
              <a:t/>
            </a:r>
            <a:endParaRPr>
              <a:latin typeface="Ubuntu"/>
              <a:ea typeface="Ubuntu"/>
              <a:cs typeface="Ubuntu"/>
              <a:sym typeface="Ubuntu"/>
            </a:endParaRPr>
          </a:p>
          <a:p>
            <a:pPr indent="0" lvl="0" marL="0" rtl="0" algn="l">
              <a:spcBef>
                <a:spcPts val="1600"/>
              </a:spcBef>
              <a:spcAft>
                <a:spcPts val="0"/>
              </a:spcAft>
              <a:buNone/>
            </a:pPr>
            <a:r>
              <a:rPr lang="es">
                <a:latin typeface="Ubuntu"/>
                <a:ea typeface="Ubuntu"/>
                <a:cs typeface="Ubuntu"/>
                <a:sym typeface="Ubuntu"/>
              </a:rPr>
              <a:t>In the given paper, the authors employ methods from “A closed form solution to natural image matting. 2006” paper to estimate this region. </a:t>
            </a:r>
            <a:endParaRPr>
              <a:latin typeface="Ubuntu"/>
              <a:ea typeface="Ubuntu"/>
              <a:cs typeface="Ubuntu"/>
              <a:sym typeface="Ubuntu"/>
            </a:endParaRPr>
          </a:p>
          <a:p>
            <a:pPr indent="0" lvl="0" marL="0" rtl="0" algn="l">
              <a:spcBef>
                <a:spcPts val="1600"/>
              </a:spcBef>
              <a:spcAft>
                <a:spcPts val="0"/>
              </a:spcAft>
              <a:buNone/>
            </a:pPr>
            <a:r>
              <a:t/>
            </a:r>
            <a:endParaRPr>
              <a:latin typeface="Ubuntu"/>
              <a:ea typeface="Ubuntu"/>
              <a:cs typeface="Ubuntu"/>
              <a:sym typeface="Ubuntu"/>
            </a:endParaRPr>
          </a:p>
          <a:p>
            <a:pPr indent="0" lvl="0" marL="0" rtl="0" algn="l">
              <a:spcBef>
                <a:spcPts val="1600"/>
              </a:spcBef>
              <a:spcAft>
                <a:spcPts val="0"/>
              </a:spcAft>
              <a:buNone/>
            </a:pPr>
            <a:r>
              <a:rPr lang="es">
                <a:latin typeface="Ubuntu"/>
                <a:ea typeface="Ubuntu"/>
                <a:cs typeface="Ubuntu"/>
                <a:sym typeface="Ubuntu"/>
              </a:rPr>
              <a:t>The aim is to minimize the matting Laplacian subject to scribbled constraints.</a:t>
            </a:r>
            <a:endParaRPr>
              <a:latin typeface="Ubuntu"/>
              <a:ea typeface="Ubuntu"/>
              <a:cs typeface="Ubuntu"/>
              <a:sym typeface="Ubuntu"/>
            </a:endParaRPr>
          </a:p>
          <a:p>
            <a:pPr indent="0" lvl="0" marL="0" rtl="0" algn="l">
              <a:spcBef>
                <a:spcPts val="1600"/>
              </a:spcBef>
              <a:spcAft>
                <a:spcPts val="1600"/>
              </a:spcAft>
              <a:buNone/>
            </a:pPr>
            <a:r>
              <a:t/>
            </a:r>
            <a:endParaRPr>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Matting Laplacian</a:t>
            </a:r>
            <a:endParaRPr>
              <a:latin typeface="Ubuntu"/>
              <a:ea typeface="Ubuntu"/>
              <a:cs typeface="Ubuntu"/>
              <a:sym typeface="Ubuntu"/>
            </a:endParaRPr>
          </a:p>
        </p:txBody>
      </p:sp>
      <p:sp>
        <p:nvSpPr>
          <p:cNvPr id="369" name="Google Shape;369;p5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intuition, consider an image patch with two colours. The affinity between two pixels of the same colour decrease with distance, while the affinity between pixels of different colours is zero. </a:t>
            </a:r>
            <a:endParaRPr/>
          </a:p>
          <a:p>
            <a:pPr indent="0" lvl="0" marL="0" rtl="0" algn="l">
              <a:spcBef>
                <a:spcPts val="1600"/>
              </a:spcBef>
              <a:spcAft>
                <a:spcPts val="1600"/>
              </a:spcAft>
              <a:buNone/>
            </a:pPr>
            <a:r>
              <a:rPr lang="es"/>
              <a:t>Matting affinity uses local estimates of means and variance.</a:t>
            </a:r>
            <a:endParaRPr/>
          </a:p>
        </p:txBody>
      </p:sp>
      <p:pic>
        <p:nvPicPr>
          <p:cNvPr id="370" name="Google Shape;370;p56"/>
          <p:cNvPicPr preferRelativeResize="0"/>
          <p:nvPr/>
        </p:nvPicPr>
        <p:blipFill>
          <a:blip r:embed="rId3">
            <a:alphaModFix/>
          </a:blip>
          <a:stretch>
            <a:fillRect/>
          </a:stretch>
        </p:blipFill>
        <p:spPr>
          <a:xfrm>
            <a:off x="1751999" y="3710975"/>
            <a:ext cx="5364325" cy="65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Alpha Matte results</a:t>
            </a:r>
            <a:endParaRPr>
              <a:latin typeface="Ubuntu"/>
              <a:ea typeface="Ubuntu"/>
              <a:cs typeface="Ubuntu"/>
              <a:sym typeface="Ubuntu"/>
            </a:endParaRPr>
          </a:p>
        </p:txBody>
      </p:sp>
      <p:sp>
        <p:nvSpPr>
          <p:cNvPr id="376" name="Google Shape;376;p5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Original Image: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Our scribbled matte prior: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Output Matte: </a:t>
            </a:r>
            <a:endParaRPr/>
          </a:p>
        </p:txBody>
      </p:sp>
      <p:pic>
        <p:nvPicPr>
          <p:cNvPr id="377" name="Google Shape;377;p57"/>
          <p:cNvPicPr preferRelativeResize="0"/>
          <p:nvPr/>
        </p:nvPicPr>
        <p:blipFill>
          <a:blip r:embed="rId3">
            <a:alphaModFix/>
          </a:blip>
          <a:stretch>
            <a:fillRect/>
          </a:stretch>
        </p:blipFill>
        <p:spPr>
          <a:xfrm>
            <a:off x="4234800" y="1045775"/>
            <a:ext cx="1504950" cy="914400"/>
          </a:xfrm>
          <a:prstGeom prst="rect">
            <a:avLst/>
          </a:prstGeom>
          <a:noFill/>
          <a:ln>
            <a:noFill/>
          </a:ln>
        </p:spPr>
      </p:pic>
      <p:pic>
        <p:nvPicPr>
          <p:cNvPr id="378" name="Google Shape;378;p57"/>
          <p:cNvPicPr preferRelativeResize="0"/>
          <p:nvPr/>
        </p:nvPicPr>
        <p:blipFill>
          <a:blip r:embed="rId4">
            <a:alphaModFix/>
          </a:blip>
          <a:stretch>
            <a:fillRect/>
          </a:stretch>
        </p:blipFill>
        <p:spPr>
          <a:xfrm>
            <a:off x="4234800" y="2186650"/>
            <a:ext cx="1504950" cy="914400"/>
          </a:xfrm>
          <a:prstGeom prst="rect">
            <a:avLst/>
          </a:prstGeom>
          <a:noFill/>
          <a:ln>
            <a:noFill/>
          </a:ln>
        </p:spPr>
      </p:pic>
      <p:pic>
        <p:nvPicPr>
          <p:cNvPr id="379" name="Google Shape;379;p57"/>
          <p:cNvPicPr preferRelativeResize="0"/>
          <p:nvPr/>
        </p:nvPicPr>
        <p:blipFill>
          <a:blip r:embed="rId5">
            <a:alphaModFix/>
          </a:blip>
          <a:stretch>
            <a:fillRect/>
          </a:stretch>
        </p:blipFill>
        <p:spPr>
          <a:xfrm>
            <a:off x="4234800" y="3327525"/>
            <a:ext cx="150495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Alpha Matte results</a:t>
            </a:r>
            <a:endParaRPr>
              <a:latin typeface="Ubuntu"/>
              <a:ea typeface="Ubuntu"/>
              <a:cs typeface="Ubuntu"/>
              <a:sym typeface="Ubuntu"/>
            </a:endParaRPr>
          </a:p>
        </p:txBody>
      </p:sp>
      <p:sp>
        <p:nvSpPr>
          <p:cNvPr id="385" name="Google Shape;385;p5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Original Image: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Our scribbled matte prior:</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Output Matte:  </a:t>
            </a:r>
            <a:endParaRPr/>
          </a:p>
        </p:txBody>
      </p:sp>
      <p:pic>
        <p:nvPicPr>
          <p:cNvPr id="386" name="Google Shape;386;p58"/>
          <p:cNvPicPr preferRelativeResize="0"/>
          <p:nvPr/>
        </p:nvPicPr>
        <p:blipFill>
          <a:blip r:embed="rId3">
            <a:alphaModFix/>
          </a:blip>
          <a:stretch>
            <a:fillRect/>
          </a:stretch>
        </p:blipFill>
        <p:spPr>
          <a:xfrm>
            <a:off x="4451200" y="949625"/>
            <a:ext cx="1204598" cy="1324650"/>
          </a:xfrm>
          <a:prstGeom prst="rect">
            <a:avLst/>
          </a:prstGeom>
          <a:noFill/>
          <a:ln>
            <a:noFill/>
          </a:ln>
        </p:spPr>
      </p:pic>
      <p:pic>
        <p:nvPicPr>
          <p:cNvPr id="387" name="Google Shape;387;p58"/>
          <p:cNvPicPr preferRelativeResize="0"/>
          <p:nvPr/>
        </p:nvPicPr>
        <p:blipFill>
          <a:blip r:embed="rId4">
            <a:alphaModFix/>
          </a:blip>
          <a:stretch>
            <a:fillRect/>
          </a:stretch>
        </p:blipFill>
        <p:spPr>
          <a:xfrm>
            <a:off x="6152975" y="1940025"/>
            <a:ext cx="1148951" cy="1263450"/>
          </a:xfrm>
          <a:prstGeom prst="rect">
            <a:avLst/>
          </a:prstGeom>
          <a:noFill/>
          <a:ln>
            <a:noFill/>
          </a:ln>
        </p:spPr>
      </p:pic>
      <p:pic>
        <p:nvPicPr>
          <p:cNvPr id="388" name="Google Shape;388;p58"/>
          <p:cNvPicPr preferRelativeResize="0"/>
          <p:nvPr/>
        </p:nvPicPr>
        <p:blipFill>
          <a:blip r:embed="rId5">
            <a:alphaModFix/>
          </a:blip>
          <a:stretch>
            <a:fillRect/>
          </a:stretch>
        </p:blipFill>
        <p:spPr>
          <a:xfrm>
            <a:off x="3165326" y="3203475"/>
            <a:ext cx="1377300" cy="151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Limitations in Matte estimation</a:t>
            </a:r>
            <a:endParaRPr>
              <a:latin typeface="Ubuntu"/>
              <a:ea typeface="Ubuntu"/>
              <a:cs typeface="Ubuntu"/>
              <a:sym typeface="Ubuntu"/>
            </a:endParaRPr>
          </a:p>
        </p:txBody>
      </p:sp>
      <p:sp>
        <p:nvSpPr>
          <p:cNvPr id="394" name="Google Shape;394;p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The alpha values are distorted for very intricate details along with inability to completely mark the priors.</a:t>
            </a:r>
            <a:endParaRPr/>
          </a:p>
          <a:p>
            <a:pPr indent="0" lvl="0" marL="457200" rtl="0" algn="l">
              <a:spcBef>
                <a:spcPts val="1600"/>
              </a:spcBef>
              <a:spcAft>
                <a:spcPts val="0"/>
              </a:spcAft>
              <a:buNone/>
            </a:pPr>
            <a:r>
              <a:rPr lang="es"/>
              <a:t> </a:t>
            </a:r>
            <a:endParaRPr/>
          </a:p>
          <a:p>
            <a:pPr indent="-342900" lvl="0" marL="457200" rtl="0" algn="l">
              <a:spcBef>
                <a:spcPts val="1600"/>
              </a:spcBef>
              <a:spcAft>
                <a:spcPts val="0"/>
              </a:spcAft>
              <a:buSzPts val="1800"/>
              <a:buAutoNum type="arabicPeriod"/>
            </a:pPr>
            <a:r>
              <a:rPr lang="es"/>
              <a:t>The alpha values are wrongly learned if the foreground image has minimal contrast with the background.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s"/>
              <a:t>In some cases the prior remained as the new alpha values without any learning.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latin typeface="Ubuntu"/>
                <a:ea typeface="Ubuntu"/>
                <a:cs typeface="Ubuntu"/>
                <a:sym typeface="Ubuntu"/>
              </a:rPr>
              <a:t>Optimization :- </a:t>
            </a:r>
            <a:endParaRPr b="0">
              <a:latin typeface="Ubuntu"/>
              <a:ea typeface="Ubuntu"/>
              <a:cs typeface="Ubuntu"/>
              <a:sym typeface="Ubuntu"/>
            </a:endParaRPr>
          </a:p>
        </p:txBody>
      </p:sp>
      <p:pic>
        <p:nvPicPr>
          <p:cNvPr id="400" name="Google Shape;400;p60"/>
          <p:cNvPicPr preferRelativeResize="0"/>
          <p:nvPr/>
        </p:nvPicPr>
        <p:blipFill>
          <a:blip r:embed="rId3">
            <a:alphaModFix/>
          </a:blip>
          <a:stretch>
            <a:fillRect/>
          </a:stretch>
        </p:blipFill>
        <p:spPr>
          <a:xfrm>
            <a:off x="4525225" y="1398650"/>
            <a:ext cx="4618777" cy="374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Contents</a:t>
            </a:r>
            <a:endParaRPr>
              <a:latin typeface="Ubuntu"/>
              <a:ea typeface="Ubuntu"/>
              <a:cs typeface="Ubuntu"/>
              <a:sym typeface="Ubuntu"/>
            </a:endParaRPr>
          </a:p>
        </p:txBody>
      </p:sp>
      <p:sp>
        <p:nvSpPr>
          <p:cNvPr id="277" name="Google Shape;277;p43"/>
          <p:cNvSpPr txBox="1"/>
          <p:nvPr>
            <p:ph idx="1" type="body"/>
          </p:nvPr>
        </p:nvSpPr>
        <p:spPr>
          <a:xfrm>
            <a:off x="311700" y="1228675"/>
            <a:ext cx="38655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Motivation</a:t>
            </a:r>
            <a:endParaRPr/>
          </a:p>
          <a:p>
            <a:pPr indent="0" lvl="0" marL="0" rtl="0" algn="l">
              <a:spcBef>
                <a:spcPts val="1600"/>
              </a:spcBef>
              <a:spcAft>
                <a:spcPts val="0"/>
              </a:spcAft>
              <a:buNone/>
            </a:pPr>
            <a:r>
              <a:rPr lang="es"/>
              <a:t>Previous Work</a:t>
            </a:r>
            <a:endParaRPr/>
          </a:p>
          <a:p>
            <a:pPr indent="0" lvl="0" marL="0" rtl="0" algn="l">
              <a:spcBef>
                <a:spcPts val="1600"/>
              </a:spcBef>
              <a:spcAft>
                <a:spcPts val="0"/>
              </a:spcAft>
              <a:buNone/>
            </a:pPr>
            <a:r>
              <a:rPr lang="es"/>
              <a:t>Overview</a:t>
            </a:r>
            <a:endParaRPr/>
          </a:p>
          <a:p>
            <a:pPr indent="0" lvl="0" marL="0" rtl="0" algn="l">
              <a:spcBef>
                <a:spcPts val="1600"/>
              </a:spcBef>
              <a:spcAft>
                <a:spcPts val="0"/>
              </a:spcAft>
              <a:buNone/>
            </a:pPr>
            <a:r>
              <a:rPr lang="es"/>
              <a:t>Understanding the problem</a:t>
            </a:r>
            <a:endParaRPr/>
          </a:p>
          <a:p>
            <a:pPr indent="0" lvl="0" marL="0" rtl="0" algn="l">
              <a:spcBef>
                <a:spcPts val="1600"/>
              </a:spcBef>
              <a:spcAft>
                <a:spcPts val="0"/>
              </a:spcAft>
              <a:buNone/>
            </a:pPr>
            <a:r>
              <a:rPr lang="es"/>
              <a:t>Transparency</a:t>
            </a:r>
            <a:endParaRPr/>
          </a:p>
          <a:p>
            <a:pPr indent="0" lvl="0" marL="0" rtl="0" algn="l">
              <a:spcBef>
                <a:spcPts val="1600"/>
              </a:spcBef>
              <a:spcAft>
                <a:spcPts val="1600"/>
              </a:spcAft>
              <a:buNone/>
            </a:pPr>
            <a:r>
              <a:rPr lang="es"/>
              <a:t>Analysis of blur</a:t>
            </a:r>
            <a:endParaRPr/>
          </a:p>
        </p:txBody>
      </p:sp>
      <p:sp>
        <p:nvSpPr>
          <p:cNvPr id="278" name="Google Shape;278;p43"/>
          <p:cNvSpPr txBox="1"/>
          <p:nvPr>
            <p:ph idx="1" type="body"/>
          </p:nvPr>
        </p:nvSpPr>
        <p:spPr>
          <a:xfrm>
            <a:off x="4721500" y="1228675"/>
            <a:ext cx="38655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Alpha Matte</a:t>
            </a:r>
            <a:endParaRPr/>
          </a:p>
          <a:p>
            <a:pPr indent="0" lvl="0" marL="0" rtl="0" algn="l">
              <a:spcBef>
                <a:spcPts val="1600"/>
              </a:spcBef>
              <a:spcAft>
                <a:spcPts val="0"/>
              </a:spcAft>
              <a:buNone/>
            </a:pPr>
            <a:r>
              <a:rPr lang="es"/>
              <a:t>Optimization</a:t>
            </a:r>
            <a:endParaRPr/>
          </a:p>
          <a:p>
            <a:pPr indent="0" lvl="0" marL="0" rtl="0" algn="l">
              <a:spcBef>
                <a:spcPts val="1600"/>
              </a:spcBef>
              <a:spcAft>
                <a:spcPts val="0"/>
              </a:spcAft>
              <a:buNone/>
            </a:pPr>
            <a:r>
              <a:rPr lang="es"/>
              <a:t>Lucy-Richardson</a:t>
            </a:r>
            <a:endParaRPr/>
          </a:p>
          <a:p>
            <a:pPr indent="0" lvl="0" marL="0" rtl="0" algn="l">
              <a:spcBef>
                <a:spcPts val="1600"/>
              </a:spcBef>
              <a:spcAft>
                <a:spcPts val="0"/>
              </a:spcAft>
              <a:buNone/>
            </a:pPr>
            <a:r>
              <a:rPr lang="es"/>
              <a:t>Limitations</a:t>
            </a:r>
            <a:endParaRPr/>
          </a:p>
          <a:p>
            <a:pPr indent="0" lvl="0" marL="0" rtl="0" algn="l">
              <a:spcBef>
                <a:spcPts val="1600"/>
              </a:spcBef>
              <a:spcAft>
                <a:spcPts val="1600"/>
              </a:spcAft>
              <a:buNone/>
            </a:pPr>
            <a:r>
              <a:rPr lang="es"/>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Optimization in paper</a:t>
            </a:r>
            <a:endParaRPr>
              <a:latin typeface="Ubuntu"/>
              <a:ea typeface="Ubuntu"/>
              <a:cs typeface="Ubuntu"/>
              <a:sym typeface="Ubuntu"/>
            </a:endParaRPr>
          </a:p>
        </p:txBody>
      </p:sp>
      <p:sp>
        <p:nvSpPr>
          <p:cNvPr id="406" name="Google Shape;406;p6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 sz="2100"/>
              <a:t>The author has used conjugate gradient descent, and </a:t>
            </a:r>
            <a:r>
              <a:rPr lang="es" sz="2100"/>
              <a:t>belief</a:t>
            </a:r>
            <a:r>
              <a:rPr lang="es" sz="2100"/>
              <a:t> </a:t>
            </a:r>
            <a:r>
              <a:rPr lang="es" sz="2100"/>
              <a:t>propagation to estimate blur filter.</a:t>
            </a:r>
            <a:endParaRPr sz="2100"/>
          </a:p>
          <a:p>
            <a:pPr indent="-361950" lvl="0" marL="457200" rtl="0" algn="l">
              <a:spcBef>
                <a:spcPts val="0"/>
              </a:spcBef>
              <a:spcAft>
                <a:spcPts val="0"/>
              </a:spcAft>
              <a:buSzPts val="2100"/>
              <a:buChar char="●"/>
            </a:pPr>
            <a:r>
              <a:rPr lang="es" sz="2100"/>
              <a:t>Here we have used only the gradient descent method.</a:t>
            </a:r>
            <a:endParaRPr sz="2100"/>
          </a:p>
          <a:p>
            <a:pPr indent="-361950" lvl="0" marL="457200" rtl="0" algn="l">
              <a:spcBef>
                <a:spcPts val="0"/>
              </a:spcBef>
              <a:spcAft>
                <a:spcPts val="0"/>
              </a:spcAft>
              <a:buSzPts val="2100"/>
              <a:buChar char="●"/>
            </a:pPr>
            <a:r>
              <a:rPr lang="es" sz="2100"/>
              <a:t>The sklearn has the conjugate gradient descent built in but it provides very less control in the process.</a:t>
            </a:r>
            <a:endParaRPr sz="2100"/>
          </a:p>
          <a:p>
            <a:pPr indent="-361950" lvl="0" marL="457200" rtl="0" algn="l">
              <a:spcBef>
                <a:spcPts val="0"/>
              </a:spcBef>
              <a:spcAft>
                <a:spcPts val="0"/>
              </a:spcAft>
              <a:buSzPts val="2100"/>
              <a:buChar char="●"/>
            </a:pPr>
            <a:r>
              <a:rPr lang="es" sz="2100"/>
              <a:t>Hence we decided to go with our implementation of gradient descent.</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Optimization</a:t>
            </a:r>
            <a:endParaRPr>
              <a:latin typeface="Ubuntu"/>
              <a:ea typeface="Ubuntu"/>
              <a:cs typeface="Ubuntu"/>
              <a:sym typeface="Ubuntu"/>
            </a:endParaRPr>
          </a:p>
        </p:txBody>
      </p:sp>
      <p:pic>
        <p:nvPicPr>
          <p:cNvPr id="412" name="Google Shape;412;p62"/>
          <p:cNvPicPr preferRelativeResize="0"/>
          <p:nvPr/>
        </p:nvPicPr>
        <p:blipFill>
          <a:blip r:embed="rId3">
            <a:alphaModFix/>
          </a:blip>
          <a:stretch>
            <a:fillRect/>
          </a:stretch>
        </p:blipFill>
        <p:spPr>
          <a:xfrm>
            <a:off x="2338388" y="1228675"/>
            <a:ext cx="4467225" cy="552450"/>
          </a:xfrm>
          <a:prstGeom prst="rect">
            <a:avLst/>
          </a:prstGeom>
          <a:noFill/>
          <a:ln>
            <a:noFill/>
          </a:ln>
        </p:spPr>
      </p:pic>
      <p:sp>
        <p:nvSpPr>
          <p:cNvPr id="413" name="Google Shape;413;p62"/>
          <p:cNvSpPr txBox="1"/>
          <p:nvPr/>
        </p:nvSpPr>
        <p:spPr>
          <a:xfrm>
            <a:off x="322925" y="1741625"/>
            <a:ext cx="8366400" cy="27543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Font typeface="Source Code Pro"/>
              <a:buChar char="●"/>
            </a:pPr>
            <a:r>
              <a:rPr lang="es" sz="1700">
                <a:latin typeface="Source Code Pro"/>
                <a:ea typeface="Source Code Pro"/>
                <a:cs typeface="Source Code Pro"/>
                <a:sym typeface="Source Code Pro"/>
              </a:rPr>
              <a:t>We have to perform MAP optimization on the above equation.</a:t>
            </a:r>
            <a:endParaRPr sz="1700">
              <a:latin typeface="Source Code Pro"/>
              <a:ea typeface="Source Code Pro"/>
              <a:cs typeface="Source Code Pro"/>
              <a:sym typeface="Source Code Pro"/>
            </a:endParaRPr>
          </a:p>
          <a:p>
            <a:pPr indent="-336550" lvl="0" marL="457200" rtl="0" algn="l">
              <a:lnSpc>
                <a:spcPct val="200000"/>
              </a:lnSpc>
              <a:spcBef>
                <a:spcPts val="0"/>
              </a:spcBef>
              <a:spcAft>
                <a:spcPts val="0"/>
              </a:spcAft>
              <a:buSzPts val="1700"/>
              <a:buFont typeface="Source Code Pro"/>
              <a:buChar char="●"/>
            </a:pPr>
            <a:r>
              <a:rPr lang="es" sz="1700">
                <a:latin typeface="Source Code Pro"/>
                <a:ea typeface="Source Code Pro"/>
                <a:cs typeface="Source Code Pro"/>
                <a:sym typeface="Source Code Pro"/>
              </a:rPr>
              <a:t>     is a constant entity.</a:t>
            </a:r>
            <a:endParaRPr sz="1700">
              <a:latin typeface="Source Code Pro"/>
              <a:ea typeface="Source Code Pro"/>
              <a:cs typeface="Source Code Pro"/>
              <a:sym typeface="Source Code Pro"/>
            </a:endParaRPr>
          </a:p>
          <a:p>
            <a:pPr indent="-336550" lvl="0" marL="457200" rtl="0" algn="l">
              <a:lnSpc>
                <a:spcPct val="200000"/>
              </a:lnSpc>
              <a:spcBef>
                <a:spcPts val="0"/>
              </a:spcBef>
              <a:spcAft>
                <a:spcPts val="0"/>
              </a:spcAft>
              <a:buSzPts val="1700"/>
              <a:buFont typeface="Source Code Pro"/>
              <a:buChar char="●"/>
            </a:pPr>
            <a:r>
              <a:rPr lang="es" sz="1700">
                <a:latin typeface="Source Code Pro"/>
                <a:ea typeface="Source Code Pro"/>
                <a:cs typeface="Source Code Pro"/>
                <a:sym typeface="Source Code Pro"/>
              </a:rPr>
              <a:t>     is defined from a uniform distribution. </a:t>
            </a:r>
            <a:endParaRPr sz="1700">
              <a:latin typeface="Source Code Pro"/>
              <a:ea typeface="Source Code Pro"/>
              <a:cs typeface="Source Code Pro"/>
              <a:sym typeface="Source Code Pro"/>
            </a:endParaRPr>
          </a:p>
          <a:p>
            <a:pPr indent="-336550" lvl="0" marL="457200" rtl="0" algn="l">
              <a:lnSpc>
                <a:spcPct val="200000"/>
              </a:lnSpc>
              <a:spcBef>
                <a:spcPts val="0"/>
              </a:spcBef>
              <a:spcAft>
                <a:spcPts val="0"/>
              </a:spcAft>
              <a:buSzPts val="1700"/>
              <a:buFont typeface="Source Code Pro"/>
              <a:buChar char="●"/>
            </a:pPr>
            <a:r>
              <a:rPr lang="es" sz="1700">
                <a:latin typeface="Source Code Pro"/>
                <a:ea typeface="Source Code Pro"/>
                <a:cs typeface="Source Code Pro"/>
                <a:sym typeface="Source Code Pro"/>
              </a:rPr>
              <a:t>                                       is the likelihood. </a:t>
            </a:r>
            <a:endParaRPr sz="1700">
              <a:latin typeface="Source Code Pro"/>
              <a:ea typeface="Source Code Pro"/>
              <a:cs typeface="Source Code Pro"/>
              <a:sym typeface="Source Code Pro"/>
            </a:endParaRPr>
          </a:p>
        </p:txBody>
      </p:sp>
      <p:pic>
        <p:nvPicPr>
          <p:cNvPr id="414" name="Google Shape;414;p62"/>
          <p:cNvPicPr preferRelativeResize="0"/>
          <p:nvPr/>
        </p:nvPicPr>
        <p:blipFill rotWithShape="1">
          <a:blip r:embed="rId3">
            <a:alphaModFix/>
          </a:blip>
          <a:srcRect b="0" l="68797" r="14807" t="0"/>
          <a:stretch/>
        </p:blipFill>
        <p:spPr>
          <a:xfrm>
            <a:off x="778700" y="2207725"/>
            <a:ext cx="651075" cy="552450"/>
          </a:xfrm>
          <a:prstGeom prst="rect">
            <a:avLst/>
          </a:prstGeom>
          <a:noFill/>
          <a:ln>
            <a:noFill/>
          </a:ln>
        </p:spPr>
      </p:pic>
      <p:pic>
        <p:nvPicPr>
          <p:cNvPr id="415" name="Google Shape;415;p62"/>
          <p:cNvPicPr preferRelativeResize="0"/>
          <p:nvPr/>
        </p:nvPicPr>
        <p:blipFill rotWithShape="1">
          <a:blip r:embed="rId3">
            <a:alphaModFix/>
          </a:blip>
          <a:srcRect b="0" l="84099" r="0" t="0"/>
          <a:stretch/>
        </p:blipFill>
        <p:spPr>
          <a:xfrm>
            <a:off x="778700" y="2751750"/>
            <a:ext cx="651075" cy="552450"/>
          </a:xfrm>
          <a:prstGeom prst="rect">
            <a:avLst/>
          </a:prstGeom>
          <a:noFill/>
          <a:ln>
            <a:noFill/>
          </a:ln>
        </p:spPr>
      </p:pic>
      <p:pic>
        <p:nvPicPr>
          <p:cNvPr id="416" name="Google Shape;416;p62"/>
          <p:cNvPicPr preferRelativeResize="0"/>
          <p:nvPr/>
        </p:nvPicPr>
        <p:blipFill>
          <a:blip r:embed="rId4">
            <a:alphaModFix/>
          </a:blip>
          <a:stretch>
            <a:fillRect/>
          </a:stretch>
        </p:blipFill>
        <p:spPr>
          <a:xfrm>
            <a:off x="778700" y="3222788"/>
            <a:ext cx="5086350" cy="63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Patch Optimization :-</a:t>
            </a:r>
            <a:endParaRPr>
              <a:latin typeface="Ubuntu"/>
              <a:ea typeface="Ubuntu"/>
              <a:cs typeface="Ubuntu"/>
              <a:sym typeface="Ubuntu"/>
            </a:endParaRPr>
          </a:p>
        </p:txBody>
      </p:sp>
      <p:sp>
        <p:nvSpPr>
          <p:cNvPr id="422" name="Google Shape;422;p6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s" sz="2400"/>
              <a:t>Optimized on patches, rather than optimizing on the entire image.</a:t>
            </a:r>
            <a:endParaRPr sz="2400"/>
          </a:p>
          <a:p>
            <a:pPr indent="-355600" lvl="1" marL="914400" rtl="0" algn="l">
              <a:spcBef>
                <a:spcPts val="0"/>
              </a:spcBef>
              <a:spcAft>
                <a:spcPts val="0"/>
              </a:spcAft>
              <a:buSzPts val="2000"/>
              <a:buAutoNum type="alphaLcPeriod"/>
            </a:pPr>
            <a:r>
              <a:rPr lang="es" sz="2000"/>
              <a:t>We can divide the image in patches, one heuristic that can be applied is to target those region where the alpha values are between 0 and 1.</a:t>
            </a:r>
            <a:endParaRPr sz="2000"/>
          </a:p>
          <a:p>
            <a:pPr indent="-355600" lvl="1" marL="914400" rtl="0" algn="l">
              <a:spcBef>
                <a:spcPts val="0"/>
              </a:spcBef>
              <a:spcAft>
                <a:spcPts val="0"/>
              </a:spcAft>
              <a:buSzPts val="2000"/>
              <a:buAutoNum type="alphaLcPeriod"/>
            </a:pPr>
            <a:r>
              <a:rPr lang="es" sz="2000"/>
              <a:t>This allows for speedy optimization, and better results as we can choose better hyper </a:t>
            </a:r>
            <a:r>
              <a:rPr lang="es" sz="2000"/>
              <a:t>parameters</a:t>
            </a:r>
            <a:r>
              <a:rPr lang="es" sz="2000"/>
              <a:t> in relatively less time.</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64"/>
          <p:cNvPicPr preferRelativeResize="0"/>
          <p:nvPr/>
        </p:nvPicPr>
        <p:blipFill>
          <a:blip r:embed="rId3">
            <a:alphaModFix/>
          </a:blip>
          <a:stretch>
            <a:fillRect/>
          </a:stretch>
        </p:blipFill>
        <p:spPr>
          <a:xfrm>
            <a:off x="5824525" y="412825"/>
            <a:ext cx="2766049" cy="2588025"/>
          </a:xfrm>
          <a:prstGeom prst="rect">
            <a:avLst/>
          </a:prstGeom>
          <a:noFill/>
          <a:ln>
            <a:noFill/>
          </a:ln>
        </p:spPr>
      </p:pic>
      <p:pic>
        <p:nvPicPr>
          <p:cNvPr id="428" name="Google Shape;428;p64"/>
          <p:cNvPicPr preferRelativeResize="0"/>
          <p:nvPr/>
        </p:nvPicPr>
        <p:blipFill>
          <a:blip r:embed="rId4">
            <a:alphaModFix/>
          </a:blip>
          <a:stretch>
            <a:fillRect/>
          </a:stretch>
        </p:blipFill>
        <p:spPr>
          <a:xfrm>
            <a:off x="71025" y="1628775"/>
            <a:ext cx="2613917" cy="2250675"/>
          </a:xfrm>
          <a:prstGeom prst="rect">
            <a:avLst/>
          </a:prstGeom>
          <a:noFill/>
          <a:ln>
            <a:noFill/>
          </a:ln>
        </p:spPr>
      </p:pic>
      <p:pic>
        <p:nvPicPr>
          <p:cNvPr id="429" name="Google Shape;429;p64"/>
          <p:cNvPicPr preferRelativeResize="0"/>
          <p:nvPr/>
        </p:nvPicPr>
        <p:blipFill>
          <a:blip r:embed="rId5">
            <a:alphaModFix/>
          </a:blip>
          <a:stretch>
            <a:fillRect/>
          </a:stretch>
        </p:blipFill>
        <p:spPr>
          <a:xfrm>
            <a:off x="2684950" y="1658825"/>
            <a:ext cx="1723475" cy="2190575"/>
          </a:xfrm>
          <a:prstGeom prst="rect">
            <a:avLst/>
          </a:prstGeom>
          <a:noFill/>
          <a:ln>
            <a:noFill/>
          </a:ln>
        </p:spPr>
      </p:pic>
      <p:pic>
        <p:nvPicPr>
          <p:cNvPr id="430" name="Google Shape;430;p64"/>
          <p:cNvPicPr preferRelativeResize="0"/>
          <p:nvPr/>
        </p:nvPicPr>
        <p:blipFill>
          <a:blip r:embed="rId6">
            <a:alphaModFix/>
          </a:blip>
          <a:stretch>
            <a:fillRect/>
          </a:stretch>
        </p:blipFill>
        <p:spPr>
          <a:xfrm>
            <a:off x="71025" y="0"/>
            <a:ext cx="4239750" cy="1628775"/>
          </a:xfrm>
          <a:prstGeom prst="rect">
            <a:avLst/>
          </a:prstGeom>
          <a:noFill/>
          <a:ln>
            <a:noFill/>
          </a:ln>
        </p:spPr>
      </p:pic>
      <p:sp>
        <p:nvSpPr>
          <p:cNvPr id="431" name="Google Shape;431;p64"/>
          <p:cNvSpPr txBox="1"/>
          <p:nvPr/>
        </p:nvSpPr>
        <p:spPr>
          <a:xfrm>
            <a:off x="6524425" y="3000850"/>
            <a:ext cx="23439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Original Image</a:t>
            </a:r>
            <a:endParaRPr>
              <a:latin typeface="Source Code Pro"/>
              <a:ea typeface="Source Code Pro"/>
              <a:cs typeface="Source Code Pro"/>
              <a:sym typeface="Source Code Pro"/>
            </a:endParaRPr>
          </a:p>
        </p:txBody>
      </p:sp>
      <p:sp>
        <p:nvSpPr>
          <p:cNvPr id="432" name="Google Shape;432;p64"/>
          <p:cNvSpPr txBox="1"/>
          <p:nvPr/>
        </p:nvSpPr>
        <p:spPr>
          <a:xfrm>
            <a:off x="274100" y="3939000"/>
            <a:ext cx="40368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Source Code Pro"/>
                <a:ea typeface="Source Code Pro"/>
                <a:cs typeface="Source Code Pro"/>
                <a:sym typeface="Source Code Pro"/>
              </a:rPr>
              <a:t>Patches taken</a:t>
            </a:r>
            <a:endParaRPr sz="18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5"/>
          <p:cNvPicPr preferRelativeResize="0"/>
          <p:nvPr/>
        </p:nvPicPr>
        <p:blipFill>
          <a:blip r:embed="rId3">
            <a:alphaModFix/>
          </a:blip>
          <a:stretch>
            <a:fillRect/>
          </a:stretch>
        </p:blipFill>
        <p:spPr>
          <a:xfrm>
            <a:off x="5551151" y="406925"/>
            <a:ext cx="3338425" cy="3190275"/>
          </a:xfrm>
          <a:prstGeom prst="rect">
            <a:avLst/>
          </a:prstGeom>
          <a:noFill/>
          <a:ln>
            <a:noFill/>
          </a:ln>
        </p:spPr>
      </p:pic>
      <p:pic>
        <p:nvPicPr>
          <p:cNvPr id="438" name="Google Shape;438;p65"/>
          <p:cNvPicPr preferRelativeResize="0"/>
          <p:nvPr/>
        </p:nvPicPr>
        <p:blipFill>
          <a:blip r:embed="rId4">
            <a:alphaModFix/>
          </a:blip>
          <a:stretch>
            <a:fillRect/>
          </a:stretch>
        </p:blipFill>
        <p:spPr>
          <a:xfrm>
            <a:off x="152400" y="152400"/>
            <a:ext cx="4619625" cy="2447925"/>
          </a:xfrm>
          <a:prstGeom prst="rect">
            <a:avLst/>
          </a:prstGeom>
          <a:noFill/>
          <a:ln>
            <a:noFill/>
          </a:ln>
        </p:spPr>
      </p:pic>
      <p:pic>
        <p:nvPicPr>
          <p:cNvPr id="439" name="Google Shape;439;p65"/>
          <p:cNvPicPr preferRelativeResize="0"/>
          <p:nvPr/>
        </p:nvPicPr>
        <p:blipFill rotWithShape="1">
          <a:blip r:embed="rId5">
            <a:alphaModFix/>
          </a:blip>
          <a:srcRect b="12064" l="26140" r="28094" t="0"/>
          <a:stretch/>
        </p:blipFill>
        <p:spPr>
          <a:xfrm>
            <a:off x="469425" y="2486375"/>
            <a:ext cx="4134325" cy="2152550"/>
          </a:xfrm>
          <a:prstGeom prst="rect">
            <a:avLst/>
          </a:prstGeom>
          <a:noFill/>
          <a:ln>
            <a:noFill/>
          </a:ln>
        </p:spPr>
      </p:pic>
      <p:sp>
        <p:nvSpPr>
          <p:cNvPr id="440" name="Google Shape;440;p65"/>
          <p:cNvSpPr txBox="1"/>
          <p:nvPr/>
        </p:nvSpPr>
        <p:spPr>
          <a:xfrm>
            <a:off x="388050" y="4671475"/>
            <a:ext cx="42156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Patches taken</a:t>
            </a:r>
            <a:endParaRPr>
              <a:latin typeface="Source Code Pro"/>
              <a:ea typeface="Source Code Pro"/>
              <a:cs typeface="Source Code Pro"/>
              <a:sym typeface="Source Code Pro"/>
            </a:endParaRPr>
          </a:p>
        </p:txBody>
      </p:sp>
      <p:sp>
        <p:nvSpPr>
          <p:cNvPr id="441" name="Google Shape;441;p65"/>
          <p:cNvSpPr txBox="1"/>
          <p:nvPr/>
        </p:nvSpPr>
        <p:spPr>
          <a:xfrm>
            <a:off x="5759425" y="3646025"/>
            <a:ext cx="2994900" cy="6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Original Image</a:t>
            </a:r>
            <a:endParaRPr>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Optimization Process :-</a:t>
            </a:r>
            <a:endParaRPr>
              <a:latin typeface="Ubuntu"/>
              <a:ea typeface="Ubuntu"/>
              <a:cs typeface="Ubuntu"/>
              <a:sym typeface="Ubuntu"/>
            </a:endParaRPr>
          </a:p>
        </p:txBody>
      </p:sp>
      <p:sp>
        <p:nvSpPr>
          <p:cNvPr id="447" name="Google Shape;447;p6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s" sz="2400"/>
              <a:t>For each patch repeat :-</a:t>
            </a:r>
            <a:endParaRPr sz="2400"/>
          </a:p>
          <a:p>
            <a:pPr indent="-355600" lvl="1" marL="914400" rtl="0" algn="l">
              <a:spcBef>
                <a:spcPts val="0"/>
              </a:spcBef>
              <a:spcAft>
                <a:spcPts val="0"/>
              </a:spcAft>
              <a:buSzPts val="2000"/>
              <a:buAutoNum type="arabicPeriod"/>
            </a:pPr>
            <a:r>
              <a:rPr lang="es" sz="2000"/>
              <a:t>Set the </a:t>
            </a:r>
            <a:r>
              <a:rPr lang="es" sz="2000"/>
              <a:t>filter size.</a:t>
            </a:r>
            <a:endParaRPr sz="2000"/>
          </a:p>
          <a:p>
            <a:pPr indent="-355600" lvl="1" marL="914400" rtl="0" algn="l">
              <a:spcBef>
                <a:spcPts val="0"/>
              </a:spcBef>
              <a:spcAft>
                <a:spcPts val="0"/>
              </a:spcAft>
              <a:buSzPts val="2000"/>
              <a:buAutoNum type="arabicPeriod"/>
            </a:pPr>
            <a:r>
              <a:rPr lang="es" sz="2000"/>
              <a:t>Initialize filter (random, all ones, all zeros)</a:t>
            </a:r>
            <a:endParaRPr sz="2000"/>
          </a:p>
          <a:p>
            <a:pPr indent="-355600" lvl="1" marL="914400" rtl="0" algn="l">
              <a:spcBef>
                <a:spcPts val="0"/>
              </a:spcBef>
              <a:spcAft>
                <a:spcPts val="0"/>
              </a:spcAft>
              <a:buSzPts val="2000"/>
              <a:buAutoNum type="arabicPeriod"/>
            </a:pPr>
            <a:r>
              <a:rPr lang="es" sz="2000"/>
              <a:t>Perform gradient Descent</a:t>
            </a:r>
            <a:endParaRPr sz="2000"/>
          </a:p>
          <a:p>
            <a:pPr indent="-355600" lvl="1" marL="914400" rtl="0" algn="l">
              <a:spcBef>
                <a:spcPts val="0"/>
              </a:spcBef>
              <a:spcAft>
                <a:spcPts val="0"/>
              </a:spcAft>
              <a:buSzPts val="2000"/>
              <a:buAutoNum type="arabicPeriod"/>
            </a:pPr>
            <a:r>
              <a:rPr lang="es" sz="2000"/>
              <a:t>Perform lucy richardson on the patch with the optimized filter.</a:t>
            </a:r>
            <a:endParaRPr sz="2000"/>
          </a:p>
          <a:p>
            <a:pPr indent="-355600" lvl="1" marL="914400" rtl="0" algn="l">
              <a:spcBef>
                <a:spcPts val="0"/>
              </a:spcBef>
              <a:spcAft>
                <a:spcPts val="0"/>
              </a:spcAft>
              <a:buSzPts val="2000"/>
              <a:buAutoNum type="arabicPeriod"/>
            </a:pPr>
            <a:r>
              <a:rPr lang="es" sz="2000"/>
              <a:t>Store the desired output in an array to later combining it.</a:t>
            </a:r>
            <a:endParaRPr sz="2000"/>
          </a:p>
          <a:p>
            <a:pPr indent="-355600" lvl="0" marL="457200" rtl="0" algn="l">
              <a:spcBef>
                <a:spcPts val="0"/>
              </a:spcBef>
              <a:spcAft>
                <a:spcPts val="0"/>
              </a:spcAft>
              <a:buSzPts val="2000"/>
              <a:buAutoNum type="arabicPeriod"/>
            </a:pPr>
            <a:r>
              <a:rPr lang="es" sz="2000"/>
              <a:t>Stitch</a:t>
            </a:r>
            <a:r>
              <a:rPr lang="es" sz="2000"/>
              <a:t> all the patches back to form one complete image.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Output</a:t>
            </a:r>
            <a:endParaRPr>
              <a:latin typeface="Ubuntu"/>
              <a:ea typeface="Ubuntu"/>
              <a:cs typeface="Ubuntu"/>
              <a:sym typeface="Ubuntu"/>
            </a:endParaRPr>
          </a:p>
        </p:txBody>
      </p:sp>
      <p:pic>
        <p:nvPicPr>
          <p:cNvPr id="453" name="Google Shape;453;p67"/>
          <p:cNvPicPr preferRelativeResize="0"/>
          <p:nvPr/>
        </p:nvPicPr>
        <p:blipFill>
          <a:blip r:embed="rId3">
            <a:alphaModFix/>
          </a:blip>
          <a:stretch>
            <a:fillRect/>
          </a:stretch>
        </p:blipFill>
        <p:spPr>
          <a:xfrm>
            <a:off x="136100" y="2464100"/>
            <a:ext cx="2044975" cy="2679400"/>
          </a:xfrm>
          <a:prstGeom prst="rect">
            <a:avLst/>
          </a:prstGeom>
          <a:noFill/>
          <a:ln>
            <a:noFill/>
          </a:ln>
        </p:spPr>
      </p:pic>
      <p:pic>
        <p:nvPicPr>
          <p:cNvPr id="454" name="Google Shape;454;p67"/>
          <p:cNvPicPr preferRelativeResize="0"/>
          <p:nvPr/>
        </p:nvPicPr>
        <p:blipFill>
          <a:blip r:embed="rId4">
            <a:alphaModFix/>
          </a:blip>
          <a:stretch>
            <a:fillRect/>
          </a:stretch>
        </p:blipFill>
        <p:spPr>
          <a:xfrm>
            <a:off x="2181075" y="2504788"/>
            <a:ext cx="2044975" cy="2598025"/>
          </a:xfrm>
          <a:prstGeom prst="rect">
            <a:avLst/>
          </a:prstGeom>
          <a:noFill/>
          <a:ln>
            <a:noFill/>
          </a:ln>
        </p:spPr>
      </p:pic>
      <p:pic>
        <p:nvPicPr>
          <p:cNvPr id="455" name="Google Shape;455;p67"/>
          <p:cNvPicPr preferRelativeResize="0"/>
          <p:nvPr/>
        </p:nvPicPr>
        <p:blipFill>
          <a:blip r:embed="rId5">
            <a:alphaModFix/>
          </a:blip>
          <a:stretch>
            <a:fillRect/>
          </a:stretch>
        </p:blipFill>
        <p:spPr>
          <a:xfrm>
            <a:off x="0" y="114025"/>
            <a:ext cx="4082900" cy="2390775"/>
          </a:xfrm>
          <a:prstGeom prst="rect">
            <a:avLst/>
          </a:prstGeom>
          <a:noFill/>
          <a:ln>
            <a:noFill/>
          </a:ln>
        </p:spPr>
      </p:pic>
      <p:pic>
        <p:nvPicPr>
          <p:cNvPr id="456" name="Google Shape;456;p67"/>
          <p:cNvPicPr preferRelativeResize="0"/>
          <p:nvPr/>
        </p:nvPicPr>
        <p:blipFill>
          <a:blip r:embed="rId6">
            <a:alphaModFix/>
          </a:blip>
          <a:stretch>
            <a:fillRect/>
          </a:stretch>
        </p:blipFill>
        <p:spPr>
          <a:xfrm>
            <a:off x="4329625" y="292850"/>
            <a:ext cx="4613150" cy="1758050"/>
          </a:xfrm>
          <a:prstGeom prst="rect">
            <a:avLst/>
          </a:prstGeom>
          <a:noFill/>
          <a:ln>
            <a:noFill/>
          </a:ln>
        </p:spPr>
      </p:pic>
      <p:pic>
        <p:nvPicPr>
          <p:cNvPr id="457" name="Google Shape;457;p67"/>
          <p:cNvPicPr preferRelativeResize="0"/>
          <p:nvPr/>
        </p:nvPicPr>
        <p:blipFill>
          <a:blip r:embed="rId7">
            <a:alphaModFix/>
          </a:blip>
          <a:stretch>
            <a:fillRect/>
          </a:stretch>
        </p:blipFill>
        <p:spPr>
          <a:xfrm>
            <a:off x="4378450" y="2616500"/>
            <a:ext cx="4564326" cy="237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8"/>
          <p:cNvPicPr preferRelativeResize="0"/>
          <p:nvPr/>
        </p:nvPicPr>
        <p:blipFill>
          <a:blip r:embed="rId3">
            <a:alphaModFix/>
          </a:blip>
          <a:stretch>
            <a:fillRect/>
          </a:stretch>
        </p:blipFill>
        <p:spPr>
          <a:xfrm>
            <a:off x="152400" y="2431175"/>
            <a:ext cx="4565301" cy="2500725"/>
          </a:xfrm>
          <a:prstGeom prst="rect">
            <a:avLst/>
          </a:prstGeom>
          <a:noFill/>
          <a:ln>
            <a:noFill/>
          </a:ln>
        </p:spPr>
      </p:pic>
      <p:pic>
        <p:nvPicPr>
          <p:cNvPr id="463" name="Google Shape;463;p68"/>
          <p:cNvPicPr preferRelativeResize="0"/>
          <p:nvPr/>
        </p:nvPicPr>
        <p:blipFill>
          <a:blip r:embed="rId4">
            <a:alphaModFix/>
          </a:blip>
          <a:stretch>
            <a:fillRect/>
          </a:stretch>
        </p:blipFill>
        <p:spPr>
          <a:xfrm>
            <a:off x="5732350" y="0"/>
            <a:ext cx="3105150" cy="2431175"/>
          </a:xfrm>
          <a:prstGeom prst="rect">
            <a:avLst/>
          </a:prstGeom>
          <a:noFill/>
          <a:ln>
            <a:noFill/>
          </a:ln>
        </p:spPr>
      </p:pic>
      <p:pic>
        <p:nvPicPr>
          <p:cNvPr id="464" name="Google Shape;464;p68"/>
          <p:cNvPicPr preferRelativeResize="0"/>
          <p:nvPr/>
        </p:nvPicPr>
        <p:blipFill>
          <a:blip r:embed="rId5">
            <a:alphaModFix/>
          </a:blip>
          <a:stretch>
            <a:fillRect/>
          </a:stretch>
        </p:blipFill>
        <p:spPr>
          <a:xfrm>
            <a:off x="5547825" y="2431175"/>
            <a:ext cx="3483250" cy="2407525"/>
          </a:xfrm>
          <a:prstGeom prst="rect">
            <a:avLst/>
          </a:prstGeom>
          <a:noFill/>
          <a:ln>
            <a:noFill/>
          </a:ln>
        </p:spPr>
      </p:pic>
      <p:pic>
        <p:nvPicPr>
          <p:cNvPr id="465" name="Google Shape;465;p68"/>
          <p:cNvPicPr preferRelativeResize="0"/>
          <p:nvPr/>
        </p:nvPicPr>
        <p:blipFill>
          <a:blip r:embed="rId6">
            <a:alphaModFix/>
          </a:blip>
          <a:stretch>
            <a:fillRect/>
          </a:stretch>
        </p:blipFill>
        <p:spPr>
          <a:xfrm>
            <a:off x="152400" y="152400"/>
            <a:ext cx="4565300" cy="2278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311700" y="17237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700">
                <a:latin typeface="Ubuntu"/>
                <a:ea typeface="Ubuntu"/>
                <a:cs typeface="Ubuntu"/>
                <a:sym typeface="Ubuntu"/>
              </a:rPr>
              <a:t>Why don’t we optimize on full image?</a:t>
            </a:r>
            <a:endParaRPr sz="3700">
              <a:latin typeface="Ubuntu"/>
              <a:ea typeface="Ubuntu"/>
              <a:cs typeface="Ubuntu"/>
              <a:sym typeface="Ubuntu"/>
            </a:endParaRPr>
          </a:p>
        </p:txBody>
      </p:sp>
      <p:pic>
        <p:nvPicPr>
          <p:cNvPr id="471" name="Google Shape;471;p69"/>
          <p:cNvPicPr preferRelativeResize="0"/>
          <p:nvPr/>
        </p:nvPicPr>
        <p:blipFill>
          <a:blip r:embed="rId3">
            <a:alphaModFix/>
          </a:blip>
          <a:stretch>
            <a:fillRect/>
          </a:stretch>
        </p:blipFill>
        <p:spPr>
          <a:xfrm>
            <a:off x="5247075" y="1510125"/>
            <a:ext cx="3181350" cy="3048000"/>
          </a:xfrm>
          <a:prstGeom prst="rect">
            <a:avLst/>
          </a:prstGeom>
          <a:noFill/>
          <a:ln>
            <a:noFill/>
          </a:ln>
        </p:spPr>
      </p:pic>
      <p:pic>
        <p:nvPicPr>
          <p:cNvPr id="472" name="Google Shape;472;p69"/>
          <p:cNvPicPr preferRelativeResize="0"/>
          <p:nvPr/>
        </p:nvPicPr>
        <p:blipFill>
          <a:blip r:embed="rId4">
            <a:alphaModFix/>
          </a:blip>
          <a:stretch>
            <a:fillRect/>
          </a:stretch>
        </p:blipFill>
        <p:spPr>
          <a:xfrm>
            <a:off x="1136775" y="1595125"/>
            <a:ext cx="2750800" cy="263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Ubuntu"/>
                <a:ea typeface="Ubuntu"/>
                <a:cs typeface="Ubuntu"/>
                <a:sym typeface="Ubuntu"/>
              </a:rPr>
              <a:t>Why don’t we optimize on full image?</a:t>
            </a:r>
            <a:endParaRPr sz="3600">
              <a:latin typeface="Ubuntu"/>
              <a:ea typeface="Ubuntu"/>
              <a:cs typeface="Ubuntu"/>
              <a:sym typeface="Ubuntu"/>
            </a:endParaRPr>
          </a:p>
        </p:txBody>
      </p:sp>
      <p:sp>
        <p:nvSpPr>
          <p:cNvPr id="478" name="Google Shape;478;p7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s" sz="2700"/>
              <a:t>It takes a lot of time to learn the filter.</a:t>
            </a:r>
            <a:endParaRPr sz="2700"/>
          </a:p>
          <a:p>
            <a:pPr indent="-400050" lvl="0" marL="457200" rtl="0" algn="l">
              <a:spcBef>
                <a:spcPts val="0"/>
              </a:spcBef>
              <a:spcAft>
                <a:spcPts val="0"/>
              </a:spcAft>
              <a:buSzPts val="2700"/>
              <a:buChar char="●"/>
            </a:pPr>
            <a:r>
              <a:rPr lang="es" sz="2700"/>
              <a:t>Fiddling</a:t>
            </a:r>
            <a:r>
              <a:rPr lang="es" sz="2700"/>
              <a:t> with hyperparameter becomes tedious due to large execution time.</a:t>
            </a:r>
            <a:endParaRPr sz="2700"/>
          </a:p>
          <a:p>
            <a:pPr indent="-400050" lvl="0" marL="457200" rtl="0" algn="l">
              <a:spcBef>
                <a:spcPts val="0"/>
              </a:spcBef>
              <a:spcAft>
                <a:spcPts val="0"/>
              </a:spcAft>
              <a:buSzPts val="2700"/>
              <a:buChar char="●"/>
            </a:pPr>
            <a:r>
              <a:rPr lang="es" sz="2700"/>
              <a:t>Output is not as appealing as that with patches.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570053" y="993900"/>
            <a:ext cx="6339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6000">
                <a:solidFill>
                  <a:srgbClr val="434343"/>
                </a:solidFill>
              </a:rPr>
              <a:t>Motivation</a:t>
            </a:r>
            <a:endParaRPr b="1" sz="6000">
              <a:solidFill>
                <a:srgbClr val="434343"/>
              </a:solidFill>
            </a:endParaRPr>
          </a:p>
        </p:txBody>
      </p:sp>
      <p:sp>
        <p:nvSpPr>
          <p:cNvPr id="284" name="Google Shape;284;p44"/>
          <p:cNvSpPr txBox="1"/>
          <p:nvPr>
            <p:ph idx="1" type="subTitle"/>
          </p:nvPr>
        </p:nvSpPr>
        <p:spPr>
          <a:xfrm>
            <a:off x="614775" y="2271300"/>
            <a:ext cx="7569300" cy="25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800"/>
              <a:t>One of the key problems of restoring a degraded image from motion blur is the estimation of the unknown shift-invariant linear blur filter. </a:t>
            </a:r>
            <a:endParaRPr sz="1800"/>
          </a:p>
          <a:p>
            <a:pPr indent="0" lvl="0" marL="0" rtl="0" algn="l">
              <a:spcBef>
                <a:spcPts val="0"/>
              </a:spcBef>
              <a:spcAft>
                <a:spcPts val="0"/>
              </a:spcAft>
              <a:buClr>
                <a:srgbClr val="000000"/>
              </a:buClr>
              <a:buSzPts val="1100"/>
              <a:buFont typeface="Arial"/>
              <a:buNone/>
            </a:pPr>
            <a:r>
              <a:t/>
            </a:r>
            <a:endParaRPr sz="1800"/>
          </a:p>
          <a:p>
            <a:pPr indent="0" lvl="0" marL="0" rtl="0" algn="l">
              <a:spcBef>
                <a:spcPts val="0"/>
              </a:spcBef>
              <a:spcAft>
                <a:spcPts val="0"/>
              </a:spcAft>
              <a:buClr>
                <a:srgbClr val="000000"/>
              </a:buClr>
              <a:buSzPts val="1100"/>
              <a:buFont typeface="Arial"/>
              <a:buNone/>
            </a:pPr>
            <a:r>
              <a:rPr lang="es" sz="1800"/>
              <a:t>In this work the image deblurring is separated into filter estimation and image deconvolution processes. </a:t>
            </a:r>
            <a:endParaRPr sz="1800"/>
          </a:p>
        </p:txBody>
      </p:sp>
      <p:sp>
        <p:nvSpPr>
          <p:cNvPr id="285" name="Google Shape;285;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286" name="Google Shape;286;p44"/>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Deconvolution-Lucy Richardson</a:t>
            </a:r>
            <a:endParaRPr>
              <a:latin typeface="Ubuntu"/>
              <a:ea typeface="Ubuntu"/>
              <a:cs typeface="Ubuntu"/>
              <a:sym typeface="Ubuntu"/>
            </a:endParaRPr>
          </a:p>
        </p:txBody>
      </p:sp>
      <p:sp>
        <p:nvSpPr>
          <p:cNvPr id="484" name="Google Shape;484;p7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solidFill>
                  <a:srgbClr val="202122"/>
                </a:solidFill>
                <a:highlight>
                  <a:srgbClr val="FFFFFF"/>
                </a:highlight>
                <a:latin typeface="Arial"/>
                <a:ea typeface="Arial"/>
                <a:cs typeface="Arial"/>
                <a:sym typeface="Arial"/>
              </a:rPr>
              <a:t>The Richardson–Lucy algorithm, also known as Lucy–Richardson deconvolution, is an iterative procedure for recovering an underlying image that has been blurred by a known point spread function.</a:t>
            </a:r>
            <a:endParaRPr>
              <a:solidFill>
                <a:srgbClr val="202122"/>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02122"/>
              </a:solidFill>
              <a:highlight>
                <a:srgbClr val="FFFFFF"/>
              </a:highlight>
              <a:latin typeface="Arial"/>
              <a:ea typeface="Arial"/>
              <a:cs typeface="Arial"/>
              <a:sym typeface="Arial"/>
            </a:endParaRPr>
          </a:p>
        </p:txBody>
      </p:sp>
      <p:pic>
        <p:nvPicPr>
          <p:cNvPr id="485" name="Google Shape;485;p71"/>
          <p:cNvPicPr preferRelativeResize="0"/>
          <p:nvPr/>
        </p:nvPicPr>
        <p:blipFill>
          <a:blip r:embed="rId3">
            <a:alphaModFix/>
          </a:blip>
          <a:stretch>
            <a:fillRect/>
          </a:stretch>
        </p:blipFill>
        <p:spPr>
          <a:xfrm>
            <a:off x="1200951" y="2458801"/>
            <a:ext cx="6114625" cy="223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Lucy Richardson algorithm</a:t>
            </a:r>
            <a:endParaRPr>
              <a:latin typeface="Ubuntu"/>
              <a:ea typeface="Ubuntu"/>
              <a:cs typeface="Ubuntu"/>
              <a:sym typeface="Ubuntu"/>
            </a:endParaRPr>
          </a:p>
        </p:txBody>
      </p:sp>
      <p:sp>
        <p:nvSpPr>
          <p:cNvPr id="491" name="Google Shape;491;p7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The LR algorithm is best understood if we first consider a simple iterative algorithm and then see how the LR method is an extension of this approach.</a:t>
            </a:r>
            <a:endParaRPr sz="1400"/>
          </a:p>
          <a:p>
            <a:pPr indent="-317500" lvl="0" marL="457200" rtl="0" algn="l">
              <a:spcBef>
                <a:spcPts val="0"/>
              </a:spcBef>
              <a:spcAft>
                <a:spcPts val="0"/>
              </a:spcAft>
              <a:buSzPts val="1400"/>
              <a:buChar char="●"/>
            </a:pPr>
            <a:r>
              <a:rPr lang="es" sz="1400"/>
              <a:t>As modelled earlier the blurred image is a convolution of unknown filter and unblurred image, if the noise is also considered:</a:t>
            </a:r>
            <a:endParaRPr sz="1400"/>
          </a:p>
          <a:p>
            <a:pPr indent="0" lvl="0" marL="457200" rtl="0" algn="l">
              <a:spcBef>
                <a:spcPts val="1600"/>
              </a:spcBef>
              <a:spcAft>
                <a:spcPts val="0"/>
              </a:spcAft>
              <a:buNone/>
            </a:pPr>
            <a:r>
              <a:t/>
            </a:r>
            <a:endParaRPr sz="1400"/>
          </a:p>
          <a:p>
            <a:pPr indent="-317500" lvl="0" marL="457200" rtl="0" algn="l">
              <a:spcBef>
                <a:spcPts val="1600"/>
              </a:spcBef>
              <a:spcAft>
                <a:spcPts val="0"/>
              </a:spcAft>
              <a:buSzPts val="1400"/>
              <a:buChar char="●"/>
            </a:pPr>
            <a:r>
              <a:rPr lang="es" sz="1400"/>
              <a:t>Where ‘**’ represents convolution </a:t>
            </a:r>
            <a:r>
              <a:rPr i="1" lang="es" sz="1400"/>
              <a:t>g(x,y) </a:t>
            </a:r>
            <a:r>
              <a:rPr lang="es" sz="1400"/>
              <a:t>represents the output blurred image </a:t>
            </a:r>
            <a:r>
              <a:rPr i="1" lang="es" sz="1400"/>
              <a:t>n(x,y) </a:t>
            </a:r>
            <a:r>
              <a:rPr lang="es" sz="1400"/>
              <a:t>represents noise </a:t>
            </a:r>
            <a:r>
              <a:rPr i="1" lang="es" sz="1400"/>
              <a:t>f(x,y) </a:t>
            </a:r>
            <a:r>
              <a:rPr lang="es" sz="1400"/>
              <a:t>represents the input image and </a:t>
            </a:r>
            <a:r>
              <a:rPr i="1" lang="es" sz="1400"/>
              <a:t>h(x,y) </a:t>
            </a:r>
            <a:r>
              <a:rPr lang="es" sz="1400"/>
              <a:t>represents point spread function.</a:t>
            </a:r>
            <a:endParaRPr sz="1400"/>
          </a:p>
        </p:txBody>
      </p:sp>
      <p:pic>
        <p:nvPicPr>
          <p:cNvPr id="492" name="Google Shape;492;p72"/>
          <p:cNvPicPr preferRelativeResize="0"/>
          <p:nvPr/>
        </p:nvPicPr>
        <p:blipFill>
          <a:blip r:embed="rId3">
            <a:alphaModFix/>
          </a:blip>
          <a:stretch>
            <a:fillRect/>
          </a:stretch>
        </p:blipFill>
        <p:spPr>
          <a:xfrm>
            <a:off x="913225" y="2719550"/>
            <a:ext cx="4026675" cy="35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73"/>
          <p:cNvPicPr preferRelativeResize="0"/>
          <p:nvPr/>
        </p:nvPicPr>
        <p:blipFill>
          <a:blip r:embed="rId3">
            <a:alphaModFix/>
          </a:blip>
          <a:stretch>
            <a:fillRect/>
          </a:stretch>
        </p:blipFill>
        <p:spPr>
          <a:xfrm>
            <a:off x="1025125" y="638625"/>
            <a:ext cx="3400425" cy="247650"/>
          </a:xfrm>
          <a:prstGeom prst="rect">
            <a:avLst/>
          </a:prstGeom>
          <a:noFill/>
          <a:ln>
            <a:noFill/>
          </a:ln>
        </p:spPr>
      </p:pic>
      <p:pic>
        <p:nvPicPr>
          <p:cNvPr id="498" name="Google Shape;498;p73"/>
          <p:cNvPicPr preferRelativeResize="0"/>
          <p:nvPr/>
        </p:nvPicPr>
        <p:blipFill>
          <a:blip r:embed="rId4">
            <a:alphaModFix/>
          </a:blip>
          <a:stretch>
            <a:fillRect/>
          </a:stretch>
        </p:blipFill>
        <p:spPr>
          <a:xfrm>
            <a:off x="1025125" y="1692328"/>
            <a:ext cx="3008700" cy="335375"/>
          </a:xfrm>
          <a:prstGeom prst="rect">
            <a:avLst/>
          </a:prstGeom>
          <a:noFill/>
          <a:ln>
            <a:noFill/>
          </a:ln>
        </p:spPr>
      </p:pic>
      <p:pic>
        <p:nvPicPr>
          <p:cNvPr id="499" name="Google Shape;499;p73"/>
          <p:cNvPicPr preferRelativeResize="0"/>
          <p:nvPr/>
        </p:nvPicPr>
        <p:blipFill>
          <a:blip r:embed="rId5">
            <a:alphaModFix/>
          </a:blip>
          <a:stretch>
            <a:fillRect/>
          </a:stretch>
        </p:blipFill>
        <p:spPr>
          <a:xfrm>
            <a:off x="1017225" y="2535425"/>
            <a:ext cx="4244150" cy="378450"/>
          </a:xfrm>
          <a:prstGeom prst="rect">
            <a:avLst/>
          </a:prstGeom>
          <a:noFill/>
          <a:ln>
            <a:noFill/>
          </a:ln>
        </p:spPr>
      </p:pic>
      <p:sp>
        <p:nvSpPr>
          <p:cNvPr id="500" name="Google Shape;500;p73"/>
          <p:cNvSpPr txBox="1"/>
          <p:nvPr>
            <p:ph idx="1" type="body"/>
          </p:nvPr>
        </p:nvSpPr>
        <p:spPr>
          <a:xfrm>
            <a:off x="311700" y="75000"/>
            <a:ext cx="8520600" cy="449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Equation proposed can be rewritten as</a:t>
            </a:r>
            <a:r>
              <a:rPr lang="es"/>
              <a:t> </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s" sz="1400"/>
              <a:t>If we consider a good estimate then noise would be small</a:t>
            </a:r>
            <a:endParaRPr sz="1400"/>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s" sz="1400"/>
              <a:t>Now if we add </a:t>
            </a:r>
            <a:r>
              <a:rPr i="1" lang="es" sz="1400"/>
              <a:t>f(x,y) </a:t>
            </a:r>
            <a:r>
              <a:rPr lang="es" sz="1400"/>
              <a:t>both the sides </a:t>
            </a:r>
            <a:endParaRPr sz="1400"/>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es" sz="1400"/>
              <a:t>Hence the final iterative model is</a:t>
            </a:r>
            <a:endParaRPr sz="14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501" name="Google Shape;501;p73"/>
          <p:cNvPicPr preferRelativeResize="0"/>
          <p:nvPr/>
        </p:nvPicPr>
        <p:blipFill>
          <a:blip r:embed="rId6">
            <a:alphaModFix/>
          </a:blip>
          <a:stretch>
            <a:fillRect/>
          </a:stretch>
        </p:blipFill>
        <p:spPr>
          <a:xfrm>
            <a:off x="839375" y="3421588"/>
            <a:ext cx="4800600" cy="58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4"/>
          <p:cNvSpPr txBox="1"/>
          <p:nvPr>
            <p:ph idx="1" type="body"/>
          </p:nvPr>
        </p:nvSpPr>
        <p:spPr>
          <a:xfrm>
            <a:off x="311700" y="278600"/>
            <a:ext cx="8520600" cy="42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s" sz="1400"/>
              <a:t>The procedure described by above equation is started by setting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s" sz="1400"/>
              <a:t>Hence the first estimate of the input distribution is considered to be the measured output. Unless the image is very severely degraded, the output is not hugely different from the true input distribution and this simple procedure converges nicely. </a:t>
            </a:r>
            <a:endParaRPr sz="1400"/>
          </a:p>
          <a:p>
            <a:pPr indent="0" lvl="0" marL="0" rtl="0" algn="l">
              <a:spcBef>
                <a:spcPts val="1600"/>
              </a:spcBef>
              <a:spcAft>
                <a:spcPts val="1600"/>
              </a:spcAft>
              <a:buNone/>
            </a:pPr>
            <a:r>
              <a:rPr lang="es" sz="1400"/>
              <a:t>The Equation can never be satisfied exactly, unless there is no noise at all, but will reach a point at which the size of the correction term in Equation reaches a minimum value.</a:t>
            </a:r>
            <a:endParaRPr sz="1400"/>
          </a:p>
        </p:txBody>
      </p:sp>
      <p:pic>
        <p:nvPicPr>
          <p:cNvPr id="507" name="Google Shape;507;p74"/>
          <p:cNvPicPr preferRelativeResize="0"/>
          <p:nvPr/>
        </p:nvPicPr>
        <p:blipFill>
          <a:blip r:embed="rId3">
            <a:alphaModFix/>
          </a:blip>
          <a:stretch>
            <a:fillRect/>
          </a:stretch>
        </p:blipFill>
        <p:spPr>
          <a:xfrm>
            <a:off x="357175" y="525038"/>
            <a:ext cx="4800600" cy="581025"/>
          </a:xfrm>
          <a:prstGeom prst="rect">
            <a:avLst/>
          </a:prstGeom>
          <a:noFill/>
          <a:ln>
            <a:noFill/>
          </a:ln>
        </p:spPr>
      </p:pic>
      <p:pic>
        <p:nvPicPr>
          <p:cNvPr id="508" name="Google Shape;508;p74"/>
          <p:cNvPicPr preferRelativeResize="0"/>
          <p:nvPr/>
        </p:nvPicPr>
        <p:blipFill>
          <a:blip r:embed="rId4">
            <a:alphaModFix/>
          </a:blip>
          <a:stretch>
            <a:fillRect/>
          </a:stretch>
        </p:blipFill>
        <p:spPr>
          <a:xfrm>
            <a:off x="623900" y="1720900"/>
            <a:ext cx="1422775" cy="28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ph idx="1" type="body"/>
          </p:nvPr>
        </p:nvSpPr>
        <p:spPr>
          <a:xfrm>
            <a:off x="311700" y="375050"/>
            <a:ext cx="8520600" cy="41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basic assumptions made in lucy richardson method are:</a:t>
            </a:r>
            <a:endParaRPr/>
          </a:p>
          <a:p>
            <a:pPr indent="-342900" lvl="0" marL="457200" rtl="0" algn="l">
              <a:spcBef>
                <a:spcPts val="1600"/>
              </a:spcBef>
              <a:spcAft>
                <a:spcPts val="0"/>
              </a:spcAft>
              <a:buSzPts val="1800"/>
              <a:buChar char="●"/>
            </a:pPr>
            <a:r>
              <a:rPr lang="es"/>
              <a:t>It is assumed that point spread function is known. And hence in proposed function for lucy richardson algorithm point spread function is fed by the user.</a:t>
            </a:r>
            <a:endParaRPr/>
          </a:p>
          <a:p>
            <a:pPr indent="-342900" lvl="0" marL="457200" rtl="0" algn="l">
              <a:spcBef>
                <a:spcPts val="0"/>
              </a:spcBef>
              <a:spcAft>
                <a:spcPts val="0"/>
              </a:spcAft>
              <a:buSzPts val="1800"/>
              <a:buChar char="●"/>
            </a:pPr>
            <a:r>
              <a:rPr lang="es"/>
              <a:t>We assume that the noise at the output is governed by poisson distribution function.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Limitation of Lucy-Richardson</a:t>
            </a:r>
            <a:endParaRPr>
              <a:latin typeface="Ubuntu"/>
              <a:ea typeface="Ubuntu"/>
              <a:cs typeface="Ubuntu"/>
              <a:sym typeface="Ubuntu"/>
            </a:endParaRPr>
          </a:p>
        </p:txBody>
      </p:sp>
      <p:sp>
        <p:nvSpPr>
          <p:cNvPr id="519" name="Google Shape;519;p76"/>
          <p:cNvSpPr txBox="1"/>
          <p:nvPr>
            <p:ph idx="1" type="body"/>
          </p:nvPr>
        </p:nvSpPr>
        <p:spPr>
          <a:xfrm>
            <a:off x="311700" y="13048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The limitation of lucy_richardson algorithm is that the output may depend upon the number of iterations employed.</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s"/>
              <a:t>Another limitation is that if the point spread function is constant then lucy_richardson is not efficient approach to deconvolve.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311700" y="3011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Limitations</a:t>
            </a:r>
            <a:endParaRPr>
              <a:latin typeface="Ubuntu"/>
              <a:ea typeface="Ubuntu"/>
              <a:cs typeface="Ubuntu"/>
              <a:sym typeface="Ubuntu"/>
            </a:endParaRPr>
          </a:p>
        </p:txBody>
      </p:sp>
      <p:sp>
        <p:nvSpPr>
          <p:cNvPr id="525" name="Google Shape;525;p77"/>
          <p:cNvSpPr txBox="1"/>
          <p:nvPr>
            <p:ph idx="1" type="body"/>
          </p:nvPr>
        </p:nvSpPr>
        <p:spPr>
          <a:xfrm>
            <a:off x="270375" y="1341975"/>
            <a:ext cx="8520600" cy="3340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 sz="2000"/>
              <a:t>Patches have to be selected manually to run the optimization efficiently. </a:t>
            </a:r>
            <a:endParaRPr sz="2000"/>
          </a:p>
          <a:p>
            <a:pPr indent="-355600" lvl="0" marL="457200" rtl="0" algn="l">
              <a:spcBef>
                <a:spcPts val="0"/>
              </a:spcBef>
              <a:spcAft>
                <a:spcPts val="0"/>
              </a:spcAft>
              <a:buSzPts val="2000"/>
              <a:buChar char="●"/>
            </a:pPr>
            <a:r>
              <a:rPr lang="es" sz="2000"/>
              <a:t>The performance drops as the amount of blur increases. </a:t>
            </a:r>
            <a:endParaRPr sz="2000"/>
          </a:p>
          <a:p>
            <a:pPr indent="-355600" lvl="0" marL="457200" rtl="0" algn="l">
              <a:spcBef>
                <a:spcPts val="0"/>
              </a:spcBef>
              <a:spcAft>
                <a:spcPts val="0"/>
              </a:spcAft>
              <a:buSzPts val="2000"/>
              <a:buChar char="●"/>
            </a:pPr>
            <a:r>
              <a:rPr lang="es" sz="2000"/>
              <a:t>It was observed that multiple optimization algorithms have to used to get finer results. </a:t>
            </a:r>
            <a:endParaRPr sz="20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rPr lang="e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8"/>
          <p:cNvSpPr txBox="1"/>
          <p:nvPr>
            <p:ph idx="4" type="title"/>
          </p:nvPr>
        </p:nvSpPr>
        <p:spPr>
          <a:xfrm>
            <a:off x="-21450" y="362250"/>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434343"/>
                </a:solidFill>
              </a:rPr>
              <a:t>Division of Work</a:t>
            </a:r>
            <a:endParaRPr sz="2400">
              <a:solidFill>
                <a:srgbClr val="434343"/>
              </a:solidFill>
            </a:endParaRPr>
          </a:p>
        </p:txBody>
      </p:sp>
      <p:sp>
        <p:nvSpPr>
          <p:cNvPr id="531" name="Google Shape;531;p7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cxnSp>
        <p:nvCxnSpPr>
          <p:cNvPr id="532" name="Google Shape;532;p78"/>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533" name="Google Shape;533;p78"/>
          <p:cNvSpPr txBox="1"/>
          <p:nvPr>
            <p:ph type="ctrTitle"/>
          </p:nvPr>
        </p:nvSpPr>
        <p:spPr>
          <a:xfrm>
            <a:off x="1079178" y="8446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Ubuntu Medium"/>
                <a:ea typeface="Ubuntu Medium"/>
                <a:cs typeface="Ubuntu Medium"/>
                <a:sym typeface="Ubuntu Medium"/>
              </a:rPr>
              <a:t>Abhinaba</a:t>
            </a:r>
            <a:endParaRPr/>
          </a:p>
        </p:txBody>
      </p:sp>
      <p:sp>
        <p:nvSpPr>
          <p:cNvPr id="534" name="Google Shape;534;p78"/>
          <p:cNvSpPr txBox="1"/>
          <p:nvPr>
            <p:ph idx="1" type="subTitle"/>
          </p:nvPr>
        </p:nvSpPr>
        <p:spPr>
          <a:xfrm>
            <a:off x="1079175" y="1489350"/>
            <a:ext cx="3101400" cy="13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Alpha Matte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Documentation</a:t>
            </a:r>
            <a:endParaRPr sz="1500"/>
          </a:p>
        </p:txBody>
      </p:sp>
      <p:sp>
        <p:nvSpPr>
          <p:cNvPr id="535" name="Google Shape;535;p78"/>
          <p:cNvSpPr txBox="1"/>
          <p:nvPr>
            <p:ph idx="2" type="ctrTitle"/>
          </p:nvPr>
        </p:nvSpPr>
        <p:spPr>
          <a:xfrm>
            <a:off x="4784328" y="898575"/>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Neel</a:t>
            </a:r>
            <a:endParaRPr/>
          </a:p>
        </p:txBody>
      </p:sp>
      <p:sp>
        <p:nvSpPr>
          <p:cNvPr id="536" name="Google Shape;536;p78"/>
          <p:cNvSpPr txBox="1"/>
          <p:nvPr>
            <p:ph idx="3" type="subTitle"/>
          </p:nvPr>
        </p:nvSpPr>
        <p:spPr>
          <a:xfrm>
            <a:off x="4818375" y="1489350"/>
            <a:ext cx="3101400" cy="11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Optimization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Documentation</a:t>
            </a:r>
            <a:endParaRPr sz="1500"/>
          </a:p>
        </p:txBody>
      </p:sp>
      <p:sp>
        <p:nvSpPr>
          <p:cNvPr id="537" name="Google Shape;537;p78"/>
          <p:cNvSpPr txBox="1"/>
          <p:nvPr>
            <p:ph type="ctrTitle"/>
          </p:nvPr>
        </p:nvSpPr>
        <p:spPr>
          <a:xfrm>
            <a:off x="1113228" y="2631425"/>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Ubuntu Medium"/>
                <a:ea typeface="Ubuntu Medium"/>
                <a:cs typeface="Ubuntu Medium"/>
                <a:sym typeface="Ubuntu Medium"/>
              </a:rPr>
              <a:t>Ritam</a:t>
            </a:r>
            <a:endParaRPr/>
          </a:p>
        </p:txBody>
      </p:sp>
      <p:sp>
        <p:nvSpPr>
          <p:cNvPr id="538" name="Google Shape;538;p78"/>
          <p:cNvSpPr txBox="1"/>
          <p:nvPr>
            <p:ph idx="1" type="subTitle"/>
          </p:nvPr>
        </p:nvSpPr>
        <p:spPr>
          <a:xfrm>
            <a:off x="1113225" y="3187425"/>
            <a:ext cx="3101400" cy="13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Optimization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Lucy-Richardson</a:t>
            </a:r>
            <a:endParaRPr sz="1500"/>
          </a:p>
        </p:txBody>
      </p:sp>
      <p:sp>
        <p:nvSpPr>
          <p:cNvPr id="539" name="Google Shape;539;p78"/>
          <p:cNvSpPr txBox="1"/>
          <p:nvPr>
            <p:ph idx="2" type="ctrTitle"/>
          </p:nvPr>
        </p:nvSpPr>
        <p:spPr>
          <a:xfrm>
            <a:off x="4828556" y="2582825"/>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Jigyasu</a:t>
            </a:r>
            <a:endParaRPr/>
          </a:p>
        </p:txBody>
      </p:sp>
      <p:sp>
        <p:nvSpPr>
          <p:cNvPr id="540" name="Google Shape;540;p78"/>
          <p:cNvSpPr txBox="1"/>
          <p:nvPr>
            <p:ph idx="3" type="subTitle"/>
          </p:nvPr>
        </p:nvSpPr>
        <p:spPr>
          <a:xfrm>
            <a:off x="4818375" y="3187425"/>
            <a:ext cx="3101400" cy="11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Lucy-Richardson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Alpha Matte</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References</a:t>
            </a:r>
            <a:endParaRPr>
              <a:latin typeface="Ubuntu"/>
              <a:ea typeface="Ubuntu"/>
              <a:cs typeface="Ubuntu"/>
              <a:sym typeface="Ubuntu"/>
            </a:endParaRPr>
          </a:p>
        </p:txBody>
      </p:sp>
      <p:sp>
        <p:nvSpPr>
          <p:cNvPr id="546" name="Google Shape;546;p7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Alpha Matting: </a:t>
            </a:r>
            <a:r>
              <a:rPr lang="es" u="sng">
                <a:solidFill>
                  <a:schemeClr val="hlink"/>
                </a:solidFill>
                <a:hlinkClick r:id="rId3"/>
              </a:rPr>
              <a:t>https://webee.technion.ac.il/people/anat.levin/papers/Matting-Levin-Lischinski-Weiss-CVPR06.pdf</a:t>
            </a:r>
            <a:endParaRPr/>
          </a:p>
          <a:p>
            <a:pPr indent="-342900" lvl="0" marL="457200" rtl="0" algn="l">
              <a:spcBef>
                <a:spcPts val="0"/>
              </a:spcBef>
              <a:spcAft>
                <a:spcPts val="0"/>
              </a:spcAft>
              <a:buSzPts val="1800"/>
              <a:buAutoNum type="arabicPeriod"/>
            </a:pPr>
            <a:r>
              <a:rPr lang="es"/>
              <a:t>Lucy Richardson :- A.Jain.Fundamentals of Digital Image Processing. Prentice Hall,1988.</a:t>
            </a:r>
            <a:endParaRPr/>
          </a:p>
          <a:p>
            <a:pPr indent="-342900" lvl="0" marL="457200" rtl="0" algn="l">
              <a:spcBef>
                <a:spcPts val="0"/>
              </a:spcBef>
              <a:spcAft>
                <a:spcPts val="0"/>
              </a:spcAft>
              <a:buSzPts val="1800"/>
              <a:buAutoNum type="arabicPeriod"/>
            </a:pPr>
            <a:r>
              <a:rPr lang="es"/>
              <a:t>Single image motion: </a:t>
            </a:r>
            <a:r>
              <a:rPr lang="es" u="sng">
                <a:solidFill>
                  <a:schemeClr val="hlink"/>
                </a:solidFill>
                <a:hlinkClick r:id="rId4"/>
              </a:rPr>
              <a:t>http://jiaya.me/all_final_papers/motion_deblur_cvpr07.pdf</a:t>
            </a:r>
            <a:endParaRPr/>
          </a:p>
          <a:p>
            <a:pPr indent="0" lvl="0" marL="45720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type="ctrTitle"/>
          </p:nvPr>
        </p:nvSpPr>
        <p:spPr>
          <a:xfrm>
            <a:off x="2862900" y="1485750"/>
            <a:ext cx="4004400" cy="2383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s" sz="5000">
                <a:solidFill>
                  <a:srgbClr val="434343"/>
                </a:solidFill>
              </a:rPr>
              <a:t>Thank</a:t>
            </a:r>
            <a:endParaRPr i="1" sz="5000">
              <a:solidFill>
                <a:srgbClr val="434343"/>
              </a:solidFill>
            </a:endParaRPr>
          </a:p>
          <a:p>
            <a:pPr indent="0" lvl="0" marL="0" rtl="0" algn="l">
              <a:lnSpc>
                <a:spcPct val="115000"/>
              </a:lnSpc>
              <a:spcBef>
                <a:spcPts val="0"/>
              </a:spcBef>
              <a:spcAft>
                <a:spcPts val="0"/>
              </a:spcAft>
              <a:buClr>
                <a:schemeClr val="dk1"/>
              </a:buClr>
              <a:buSzPts val="1100"/>
              <a:buFont typeface="Arial"/>
              <a:buNone/>
            </a:pPr>
            <a:r>
              <a:rPr i="1" lang="es" sz="5000">
                <a:solidFill>
                  <a:srgbClr val="434343"/>
                </a:solidFill>
              </a:rPr>
              <a:t>You</a:t>
            </a:r>
            <a:endParaRPr i="1" sz="5000">
              <a:solidFill>
                <a:srgbClr val="434343"/>
              </a:solidFill>
            </a:endParaRPr>
          </a:p>
        </p:txBody>
      </p:sp>
      <p:sp>
        <p:nvSpPr>
          <p:cNvPr id="552" name="Google Shape;552;p80"/>
          <p:cNvSpPr txBox="1"/>
          <p:nvPr/>
        </p:nvSpPr>
        <p:spPr>
          <a:xfrm>
            <a:off x="661275" y="22435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800">
              <a:solidFill>
                <a:srgbClr val="434343"/>
              </a:solidFill>
              <a:latin typeface="Ubuntu"/>
              <a:ea typeface="Ubuntu"/>
              <a:cs typeface="Ubuntu"/>
              <a:sym typeface="Ubuntu"/>
            </a:endParaRPr>
          </a:p>
        </p:txBody>
      </p:sp>
      <p:sp>
        <p:nvSpPr>
          <p:cNvPr id="553" name="Google Shape;553;p80"/>
          <p:cNvSpPr txBox="1"/>
          <p:nvPr/>
        </p:nvSpPr>
        <p:spPr>
          <a:xfrm>
            <a:off x="1093600" y="2992375"/>
            <a:ext cx="70062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554" name="Google Shape;554;p80"/>
          <p:cNvSpPr txBox="1"/>
          <p:nvPr/>
        </p:nvSpPr>
        <p:spPr>
          <a:xfrm>
            <a:off x="865250" y="3533150"/>
            <a:ext cx="42423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555" name="Google Shape;555;p80"/>
          <p:cNvSpPr txBox="1"/>
          <p:nvPr/>
        </p:nvSpPr>
        <p:spPr>
          <a:xfrm>
            <a:off x="2276700" y="3400950"/>
            <a:ext cx="45906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00">
              <a:latin typeface="Ubuntu"/>
              <a:ea typeface="Ubuntu"/>
              <a:cs typeface="Ubuntu"/>
              <a:sym typeface="Ubuntu"/>
            </a:endParaRPr>
          </a:p>
        </p:txBody>
      </p:sp>
      <p:sp>
        <p:nvSpPr>
          <p:cNvPr id="556" name="Google Shape;556;p80"/>
          <p:cNvSpPr txBox="1"/>
          <p:nvPr/>
        </p:nvSpPr>
        <p:spPr>
          <a:xfrm>
            <a:off x="793150" y="4149525"/>
            <a:ext cx="72105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Previous Works</a:t>
            </a:r>
            <a:endParaRPr>
              <a:latin typeface="Ubuntu"/>
              <a:ea typeface="Ubuntu"/>
              <a:cs typeface="Ubuntu"/>
              <a:sym typeface="Ubuntu"/>
            </a:endParaRPr>
          </a:p>
        </p:txBody>
      </p:sp>
      <p:sp>
        <p:nvSpPr>
          <p:cNvPr id="292" name="Google Shape;292;p4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With unknown linear shift-invariant PSF, early approaches usually assume a priori knowledge to estimate the blur filter in deblurring the input image.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Recent approaches propose a variational Bayesian approach using an assumption on the statistical property of the image gradient distribution to approximate the unknown blurred image.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900">
                <a:latin typeface="Ubuntu"/>
                <a:ea typeface="Ubuntu"/>
                <a:cs typeface="Ubuntu"/>
                <a:sym typeface="Ubuntu"/>
              </a:rPr>
              <a:t> Overview</a:t>
            </a:r>
            <a:endParaRPr sz="3900">
              <a:latin typeface="Ubuntu"/>
              <a:ea typeface="Ubuntu"/>
              <a:cs typeface="Ubuntu"/>
              <a:sym typeface="Ubuntu"/>
            </a:endParaRPr>
          </a:p>
        </p:txBody>
      </p:sp>
      <p:sp>
        <p:nvSpPr>
          <p:cNvPr id="298" name="Google Shape;298;p4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Motion blur is a phenomena which is caused by the movement of object or camera shake at the time of triggering of camera shutter.</a:t>
            </a:r>
            <a:endParaRPr/>
          </a:p>
          <a:p>
            <a:pPr indent="-342900" lvl="0" marL="457200" rtl="0" algn="l">
              <a:spcBef>
                <a:spcPts val="0"/>
              </a:spcBef>
              <a:spcAft>
                <a:spcPts val="0"/>
              </a:spcAft>
              <a:buSzPts val="1800"/>
              <a:buChar char="●"/>
            </a:pPr>
            <a:r>
              <a:rPr lang="es"/>
              <a:t>The paper proposes a way to deblur the image.</a:t>
            </a:r>
            <a:endParaRPr/>
          </a:p>
          <a:p>
            <a:pPr indent="-342900" lvl="0" marL="457200" rtl="0" algn="l">
              <a:spcBef>
                <a:spcPts val="0"/>
              </a:spcBef>
              <a:spcAft>
                <a:spcPts val="0"/>
              </a:spcAft>
              <a:buSzPts val="1800"/>
              <a:buChar char="●"/>
            </a:pPr>
            <a:r>
              <a:rPr lang="es"/>
              <a:t>It is done by proposing a model for motion blur using transparency.</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a:ea typeface="Ubuntu"/>
                <a:cs typeface="Ubuntu"/>
                <a:sym typeface="Ubuntu"/>
              </a:rPr>
              <a:t>Understanding the problems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304" name="Google Shape;304;p4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previously proposed model for image deblurring are mainly centred on solving an equation</a:t>
            </a:r>
            <a:endParaRPr>
              <a:solidFill>
                <a:srgbClr val="000000"/>
              </a:solidFill>
            </a:endParaRPr>
          </a:p>
          <a:p>
            <a:pPr indent="0" lvl="0" marL="457200" rtl="0" algn="l">
              <a:lnSpc>
                <a:spcPct val="100000"/>
              </a:lnSpc>
              <a:spcBef>
                <a:spcPts val="0"/>
              </a:spcBef>
              <a:spcAft>
                <a:spcPts val="0"/>
              </a:spcAft>
              <a:buNone/>
            </a:pPr>
            <a:r>
              <a:rPr lang="es">
                <a:solidFill>
                  <a:srgbClr val="000000"/>
                </a:solidFill>
              </a:rPr>
              <a:t> </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main concern regarding restoring a still image containing motion blur is that the background may not undergo the same motion blur.</a:t>
            </a:r>
            <a:endParaRPr>
              <a:solidFill>
                <a:srgbClr val="000000"/>
              </a:solidFill>
            </a:endParaRPr>
          </a:p>
          <a:p>
            <a:pPr indent="0" lvl="0" marL="457200" rtl="0" algn="l">
              <a:lnSpc>
                <a:spcPct val="100000"/>
              </a:lnSpc>
              <a:spcBef>
                <a:spcPts val="0"/>
              </a:spcBef>
              <a:spcAft>
                <a:spcPts val="0"/>
              </a:spcAft>
              <a:buNone/>
            </a:pPr>
            <a:r>
              <a:rPr lang="es">
                <a:solidFill>
                  <a:srgbClr val="000000"/>
                </a:solidFill>
              </a:rPr>
              <a:t>   </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notion of transparency will help in resolving this.</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0" lvl="0" marL="0" rtl="0" algn="l">
              <a:spcBef>
                <a:spcPts val="0"/>
              </a:spcBef>
              <a:spcAft>
                <a:spcPts val="1600"/>
              </a:spcAft>
              <a:buNone/>
            </a:pPr>
            <a:r>
              <a:t/>
            </a:r>
            <a:endParaRPr/>
          </a:p>
        </p:txBody>
      </p:sp>
      <p:pic>
        <p:nvPicPr>
          <p:cNvPr id="305" name="Google Shape;305;p47"/>
          <p:cNvPicPr preferRelativeResize="0"/>
          <p:nvPr/>
        </p:nvPicPr>
        <p:blipFill>
          <a:blip r:embed="rId3">
            <a:alphaModFix/>
          </a:blip>
          <a:stretch>
            <a:fillRect/>
          </a:stretch>
        </p:blipFill>
        <p:spPr>
          <a:xfrm>
            <a:off x="1592575" y="1977813"/>
            <a:ext cx="2057400" cy="63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100">
                <a:latin typeface="Source Code Pro"/>
                <a:ea typeface="Source Code Pro"/>
                <a:cs typeface="Source Code Pro"/>
                <a:sym typeface="Source Code Pro"/>
              </a:rPr>
              <a:t>Where does transparency come in?</a:t>
            </a:r>
            <a:endParaRPr sz="3100">
              <a:latin typeface="Source Code Pro"/>
              <a:ea typeface="Source Code Pro"/>
              <a:cs typeface="Source Code Pro"/>
              <a:sym typeface="Source Code Pro"/>
            </a:endParaRPr>
          </a:p>
          <a:p>
            <a:pPr indent="0" lvl="0" marL="0" rtl="0" algn="l">
              <a:spcBef>
                <a:spcPts val="0"/>
              </a:spcBef>
              <a:spcAft>
                <a:spcPts val="0"/>
              </a:spcAft>
              <a:buNone/>
            </a:pPr>
            <a:r>
              <a:t/>
            </a:r>
            <a:endParaRPr>
              <a:latin typeface="Ubuntu"/>
              <a:ea typeface="Ubuntu"/>
              <a:cs typeface="Ubuntu"/>
              <a:sym typeface="Ubuntu"/>
            </a:endParaRPr>
          </a:p>
        </p:txBody>
      </p:sp>
      <p:sp>
        <p:nvSpPr>
          <p:cNvPr id="311" name="Google Shape;311;p4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Source Code Pro"/>
              <a:buChar char="●"/>
            </a:pPr>
            <a:r>
              <a:rPr lang="es" sz="1600">
                <a:solidFill>
                  <a:srgbClr val="000000"/>
                </a:solidFill>
              </a:rPr>
              <a:t>Transparency is the proportion of time </a:t>
            </a:r>
            <a:endParaRPr sz="1600">
              <a:solidFill>
                <a:srgbClr val="000000"/>
              </a:solidFill>
            </a:endParaRPr>
          </a:p>
          <a:p>
            <a:pPr indent="0" lvl="0" marL="457200" rtl="0" algn="l">
              <a:lnSpc>
                <a:spcPct val="100000"/>
              </a:lnSpc>
              <a:spcBef>
                <a:spcPts val="0"/>
              </a:spcBef>
              <a:spcAft>
                <a:spcPts val="0"/>
              </a:spcAft>
              <a:buNone/>
            </a:pPr>
            <a:r>
              <a:rPr lang="es" sz="1600">
                <a:solidFill>
                  <a:srgbClr val="000000"/>
                </a:solidFill>
              </a:rPr>
              <a:t>that the background is exposed.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Source Code Pro"/>
              <a:buChar char="●"/>
            </a:pPr>
            <a:r>
              <a:rPr lang="es" sz="1600">
                <a:solidFill>
                  <a:srgbClr val="000000"/>
                </a:solidFill>
              </a:rPr>
              <a:t>We use transparency to model the blur</a:t>
            </a:r>
            <a:endParaRPr sz="1600">
              <a:solidFill>
                <a:srgbClr val="000000"/>
              </a:solidFill>
            </a:endParaRPr>
          </a:p>
          <a:p>
            <a:pPr indent="0" lvl="0" marL="457200" rtl="0" algn="l">
              <a:lnSpc>
                <a:spcPct val="100000"/>
              </a:lnSpc>
              <a:spcBef>
                <a:spcPts val="0"/>
              </a:spcBef>
              <a:spcAft>
                <a:spcPts val="0"/>
              </a:spcAft>
              <a:buNone/>
            </a:pPr>
            <a:r>
              <a:rPr lang="es" sz="1600">
                <a:solidFill>
                  <a:srgbClr val="000000"/>
                </a:solidFill>
              </a:rPr>
              <a:t> filter.</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Source Code Pro"/>
              <a:buChar char="●"/>
            </a:pPr>
            <a:r>
              <a:rPr lang="es" sz="1600">
                <a:solidFill>
                  <a:srgbClr val="000000"/>
                </a:solidFill>
              </a:rPr>
              <a:t>  defines transparency corresponding </a:t>
            </a:r>
            <a:endParaRPr sz="1600">
              <a:solidFill>
                <a:srgbClr val="000000"/>
              </a:solidFill>
            </a:endParaRPr>
          </a:p>
          <a:p>
            <a:pPr indent="0" lvl="0" marL="457200" rtl="0" algn="l">
              <a:lnSpc>
                <a:spcPct val="100000"/>
              </a:lnSpc>
              <a:spcBef>
                <a:spcPts val="0"/>
              </a:spcBef>
              <a:spcAft>
                <a:spcPts val="0"/>
              </a:spcAft>
              <a:buNone/>
            </a:pPr>
            <a:r>
              <a:rPr lang="es" sz="1600">
                <a:solidFill>
                  <a:srgbClr val="000000"/>
                </a:solidFill>
              </a:rPr>
              <a:t>to blurred image pixels.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Source Code Pro"/>
              <a:buChar char="●"/>
            </a:pPr>
            <a:r>
              <a:rPr lang="es" sz="1600">
                <a:solidFill>
                  <a:srgbClr val="000000"/>
                </a:solidFill>
              </a:rPr>
              <a:t>  defines transparency values </a:t>
            </a:r>
            <a:endParaRPr sz="1600">
              <a:solidFill>
                <a:srgbClr val="000000"/>
              </a:solidFill>
            </a:endParaRPr>
          </a:p>
          <a:p>
            <a:pPr indent="0" lvl="0" marL="457200" rtl="0" algn="l">
              <a:lnSpc>
                <a:spcPct val="100000"/>
              </a:lnSpc>
              <a:spcBef>
                <a:spcPts val="0"/>
              </a:spcBef>
              <a:spcAft>
                <a:spcPts val="0"/>
              </a:spcAft>
              <a:buNone/>
            </a:pPr>
            <a:r>
              <a:rPr lang="es" sz="1600">
                <a:solidFill>
                  <a:srgbClr val="000000"/>
                </a:solidFill>
              </a:rPr>
              <a:t>corresponding to non blurred image pixels. </a:t>
            </a:r>
            <a:endParaRPr/>
          </a:p>
        </p:txBody>
      </p:sp>
      <p:pic>
        <p:nvPicPr>
          <p:cNvPr id="312" name="Google Shape;312;p48"/>
          <p:cNvPicPr preferRelativeResize="0"/>
          <p:nvPr/>
        </p:nvPicPr>
        <p:blipFill>
          <a:blip r:embed="rId3">
            <a:alphaModFix/>
          </a:blip>
          <a:stretch>
            <a:fillRect/>
          </a:stretch>
        </p:blipFill>
        <p:spPr>
          <a:xfrm>
            <a:off x="803738" y="3386475"/>
            <a:ext cx="229025" cy="167952"/>
          </a:xfrm>
          <a:prstGeom prst="rect">
            <a:avLst/>
          </a:prstGeom>
          <a:noFill/>
          <a:ln>
            <a:noFill/>
          </a:ln>
        </p:spPr>
      </p:pic>
      <p:pic>
        <p:nvPicPr>
          <p:cNvPr id="313" name="Google Shape;313;p48"/>
          <p:cNvPicPr preferRelativeResize="0"/>
          <p:nvPr/>
        </p:nvPicPr>
        <p:blipFill>
          <a:blip r:embed="rId4">
            <a:alphaModFix/>
          </a:blip>
          <a:stretch>
            <a:fillRect/>
          </a:stretch>
        </p:blipFill>
        <p:spPr>
          <a:xfrm>
            <a:off x="788463" y="4102175"/>
            <a:ext cx="259559" cy="167950"/>
          </a:xfrm>
          <a:prstGeom prst="rect">
            <a:avLst/>
          </a:prstGeom>
          <a:noFill/>
          <a:ln>
            <a:noFill/>
          </a:ln>
        </p:spPr>
      </p:pic>
      <p:pic>
        <p:nvPicPr>
          <p:cNvPr id="314" name="Google Shape;314;p48"/>
          <p:cNvPicPr preferRelativeResize="0"/>
          <p:nvPr/>
        </p:nvPicPr>
        <p:blipFill>
          <a:blip r:embed="rId5">
            <a:alphaModFix/>
          </a:blip>
          <a:stretch>
            <a:fillRect/>
          </a:stretch>
        </p:blipFill>
        <p:spPr>
          <a:xfrm>
            <a:off x="5562725" y="873375"/>
            <a:ext cx="3538401" cy="339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A formulation of motion blur from transparency point of view can be given as: </a:t>
            </a:r>
            <a:endParaRPr>
              <a:solidFill>
                <a:srgbClr val="000000"/>
              </a:solidFill>
            </a:endParaRPr>
          </a:p>
          <a:p>
            <a:pPr indent="0" lvl="0" marL="0" rtl="0" algn="l">
              <a:spcBef>
                <a:spcPts val="0"/>
              </a:spcBef>
              <a:spcAft>
                <a:spcPts val="0"/>
              </a:spcAft>
              <a:buNone/>
            </a:pPr>
            <a:r>
              <a:t/>
            </a:r>
            <a:endParaRPr/>
          </a:p>
          <a:p>
            <a:pPr indent="0" lvl="0" marL="457200" rtl="0" algn="l">
              <a:lnSpc>
                <a:spcPct val="100000"/>
              </a:lnSpc>
              <a:spcBef>
                <a:spcPts val="160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A MAP approach is proposed to recover the motion blur filter using transparency.</a:t>
            </a:r>
            <a:endParaRPr>
              <a:solidFill>
                <a:srgbClr val="000000"/>
              </a:solidFill>
            </a:endParaRPr>
          </a:p>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Using Bayes rule:</a:t>
            </a:r>
            <a:endParaRPr>
              <a:solidFill>
                <a:srgbClr val="000000"/>
              </a:solidFill>
            </a:endParaRPr>
          </a:p>
          <a:p>
            <a:pPr indent="0" lvl="0" marL="0" rtl="0" algn="l">
              <a:spcBef>
                <a:spcPts val="0"/>
              </a:spcBef>
              <a:spcAft>
                <a:spcPts val="1600"/>
              </a:spcAft>
              <a:buNone/>
            </a:pPr>
            <a:r>
              <a:t/>
            </a:r>
            <a:endParaRPr/>
          </a:p>
        </p:txBody>
      </p:sp>
      <p:pic>
        <p:nvPicPr>
          <p:cNvPr id="320" name="Google Shape;320;p49"/>
          <p:cNvPicPr preferRelativeResize="0"/>
          <p:nvPr/>
        </p:nvPicPr>
        <p:blipFill>
          <a:blip r:embed="rId3">
            <a:alphaModFix/>
          </a:blip>
          <a:stretch>
            <a:fillRect/>
          </a:stretch>
        </p:blipFill>
        <p:spPr>
          <a:xfrm>
            <a:off x="1152800" y="2014525"/>
            <a:ext cx="1733350" cy="547374"/>
          </a:xfrm>
          <a:prstGeom prst="rect">
            <a:avLst/>
          </a:prstGeom>
          <a:noFill/>
          <a:ln>
            <a:noFill/>
          </a:ln>
        </p:spPr>
      </p:pic>
      <p:pic>
        <p:nvPicPr>
          <p:cNvPr id="321" name="Google Shape;321;p49"/>
          <p:cNvPicPr preferRelativeResize="0"/>
          <p:nvPr/>
        </p:nvPicPr>
        <p:blipFill>
          <a:blip r:embed="rId4">
            <a:alphaModFix/>
          </a:blip>
          <a:stretch>
            <a:fillRect/>
          </a:stretch>
        </p:blipFill>
        <p:spPr>
          <a:xfrm>
            <a:off x="918375" y="3755275"/>
            <a:ext cx="4467225" cy="552450"/>
          </a:xfrm>
          <a:prstGeom prst="rect">
            <a:avLst/>
          </a:prstGeom>
          <a:noFill/>
          <a:ln>
            <a:noFill/>
          </a:ln>
        </p:spPr>
      </p:pic>
      <p:sp>
        <p:nvSpPr>
          <p:cNvPr id="322" name="Google Shape;322;p4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Ubuntu"/>
                <a:ea typeface="Ubuntu"/>
                <a:cs typeface="Ubuntu"/>
                <a:sym typeface="Ubuntu"/>
              </a:rPr>
              <a:t>Analysis of object motion blur </a:t>
            </a:r>
            <a:endParaRPr sz="2600">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Ubuntu"/>
                <a:ea typeface="Ubuntu"/>
                <a:cs typeface="Ubuntu"/>
                <a:sym typeface="Ubuntu"/>
              </a:rPr>
              <a:t>Analysis of object motion (cont)</a:t>
            </a:r>
            <a:endParaRPr sz="4400">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328" name="Google Shape;328;p5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Source Code Pro"/>
              <a:buChar char="●"/>
            </a:pPr>
            <a:r>
              <a:rPr lang="es">
                <a:solidFill>
                  <a:srgbClr val="000000"/>
                </a:solidFill>
              </a:rPr>
              <a:t>The likelihood measures the similarity between the input and convolved alpha values.</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342900" lvl="0" marL="457200" rtl="0" algn="l">
              <a:lnSpc>
                <a:spcPct val="100000"/>
              </a:lnSpc>
              <a:spcBef>
                <a:spcPts val="1600"/>
              </a:spcBef>
              <a:spcAft>
                <a:spcPts val="0"/>
              </a:spcAft>
              <a:buClr>
                <a:srgbClr val="000000"/>
              </a:buClr>
              <a:buSzPts val="1800"/>
              <a:buFont typeface="Source Code Pro"/>
              <a:buChar char="●"/>
            </a:pPr>
            <a:r>
              <a:rPr lang="es">
                <a:solidFill>
                  <a:srgbClr val="000000"/>
                </a:solidFill>
              </a:rPr>
              <a:t>And the prior is taken to be:</a:t>
            </a:r>
            <a:endParaRPr>
              <a:solidFill>
                <a:srgbClr val="000000"/>
              </a:solidFill>
            </a:endParaRPr>
          </a:p>
          <a:p>
            <a:pPr indent="0" lvl="0" marL="0" rtl="0" algn="l">
              <a:spcBef>
                <a:spcPts val="0"/>
              </a:spcBef>
              <a:spcAft>
                <a:spcPts val="1600"/>
              </a:spcAft>
              <a:buNone/>
            </a:pPr>
            <a:r>
              <a:t/>
            </a:r>
            <a:endParaRPr/>
          </a:p>
        </p:txBody>
      </p:sp>
      <p:pic>
        <p:nvPicPr>
          <p:cNvPr id="329" name="Google Shape;329;p50"/>
          <p:cNvPicPr preferRelativeResize="0"/>
          <p:nvPr/>
        </p:nvPicPr>
        <p:blipFill>
          <a:blip r:embed="rId3">
            <a:alphaModFix/>
          </a:blip>
          <a:stretch>
            <a:fillRect/>
          </a:stretch>
        </p:blipFill>
        <p:spPr>
          <a:xfrm>
            <a:off x="1018450" y="2026363"/>
            <a:ext cx="5086350" cy="638175"/>
          </a:xfrm>
          <a:prstGeom prst="rect">
            <a:avLst/>
          </a:prstGeom>
          <a:noFill/>
          <a:ln>
            <a:noFill/>
          </a:ln>
        </p:spPr>
      </p:pic>
      <p:pic>
        <p:nvPicPr>
          <p:cNvPr id="330" name="Google Shape;330;p50"/>
          <p:cNvPicPr preferRelativeResize="0"/>
          <p:nvPr/>
        </p:nvPicPr>
        <p:blipFill>
          <a:blip r:embed="rId4">
            <a:alphaModFix/>
          </a:blip>
          <a:stretch>
            <a:fillRect/>
          </a:stretch>
        </p:blipFill>
        <p:spPr>
          <a:xfrm>
            <a:off x="1129275" y="3457788"/>
            <a:ext cx="3733800" cy="609600"/>
          </a:xfrm>
          <a:prstGeom prst="rect">
            <a:avLst/>
          </a:prstGeom>
          <a:noFill/>
          <a:ln>
            <a:noFill/>
          </a:ln>
        </p:spPr>
      </p:pic>
      <p:pic>
        <p:nvPicPr>
          <p:cNvPr id="331" name="Google Shape;331;p50"/>
          <p:cNvPicPr preferRelativeResize="0"/>
          <p:nvPr/>
        </p:nvPicPr>
        <p:blipFill>
          <a:blip r:embed="rId5">
            <a:alphaModFix/>
          </a:blip>
          <a:stretch>
            <a:fillRect/>
          </a:stretch>
        </p:blipFill>
        <p:spPr>
          <a:xfrm>
            <a:off x="4863075" y="3402525"/>
            <a:ext cx="3048000" cy="8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